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y="5143500" cx="9144000"/>
  <p:notesSz cx="6858000" cy="9144000"/>
  <p:embeddedFontLst>
    <p:embeddedFont>
      <p:font typeface="Roboto"/>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regular.fntdata"/><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oboto-italic.fntdata"/><Relationship Id="rId21" Type="http://schemas.openxmlformats.org/officeDocument/2006/relationships/slide" Target="slides/slide16.xml"/><Relationship Id="rId65" Type="http://schemas.openxmlformats.org/officeDocument/2006/relationships/font" Target="fonts/Roboto-bold.fntdata"/><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font" Target="fonts/Roboto-bold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k-means-clustering-algorithm-applications-evaluation-methods-and-drawbacks-aa03e644b48a"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4b5d3muPQmA&amp;ab_channel=StatQuestwithJoshStarmer"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enchanted-random-forest-b08d418cb411#.hh7n1co54"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ackerearth.com/practice/machine-learning/machine-learning-algorithms/ml-decision-tree/tutorial/#:~:text=determine%20its%20performance-,Introduction,with%20simple%20linear%20decision%20surface"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modules/cross_validation.html"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angelaaaateng/ftw_python/blob/main/B7_ML/DecisionTrees.ipynb"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angelaaaateng/ftw_python/blob/main/B7_ML/DecisionTree_Project.ipynb"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towards-data-science/dealing-with-multiclass-data-78a1a27c5dcc" TargetMode="External"/><Relationship Id="rId3" Type="http://schemas.openxmlformats.org/officeDocument/2006/relationships/hyperlink" Target="https://github.com/angelaaaateng/Projects/blob/master/Covertype_Prediction/Scripts/Tree-Based%20and%20Bagging%20Methods.ipynb"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st.github.com/brandon1024/14b5f9fcfd982658d01811ee3045ff1e"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d810b239ed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g1d810b239ed_0_8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Machine learning is about extracting knowledge from data. It is a research field at the</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intersection of statistics, artificial intelligence, and computer science and is also</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known as predictive analytics or statistical learning. The application of machine</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learning methods has in recent years become ubiquitous in everyday life. From automatic</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recommendations of which movies to watch, to what food to order or which</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products to buy, to personalized online radio and recognizing your friends in your</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photos, many modern websites and devices have machine learning algorithms at their</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core. When you look at a complex website like Facebook, Amazon, or Netflix, it is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very likely that every part of the site contains multiple machine learning models.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Outside of commercial applications, machine learning has had a tremendous influence</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on the way data-driven research is done today. The tools introduced in this book</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have been applied to diverse scientific problems such as understanding stars, finding</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distant planets, discovering new particles, analyzing DNA sequences, and providing</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personalized cancer treatments.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Your application doesn’t need to be as large-scale or world-changing as these examples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in order to benefit from machine learning, though. In this chapter, we will</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explain why machine learning has become so popular and discuss what kinds of</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problems can be solved using machine learning. Then, we will show you how to build</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your first machine learning model, introducing important concepts along the way.</a:t>
            </a:r>
            <a:endParaRPr sz="8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d810b239ed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g1d810b239ed_0_6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ISLR Ch10 </a:t>
            </a:r>
            <a:endParaRPr/>
          </a:p>
          <a:p>
            <a:pPr indent="-298450" lvl="0" marL="457200" rtl="0" algn="l">
              <a:lnSpc>
                <a:spcPct val="100000"/>
              </a:lnSpc>
              <a:spcBef>
                <a:spcPts val="0"/>
              </a:spcBef>
              <a:spcAft>
                <a:spcPts val="0"/>
              </a:spcAft>
              <a:buSzPts val="1100"/>
              <a:buChar char="●"/>
            </a:pPr>
            <a:r>
              <a:rPr lang="en"/>
              <a:t>Unlabeled data</a:t>
            </a:r>
            <a:endParaRPr/>
          </a:p>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d810b239ed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1d810b239ed_0_6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Here you can see a diagram of unlabelled training data and k means clustering trying to attempt to cluster</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that data into five distinct clock colored clusters here.</a:t>
            </a:r>
            <a:endParaRPr sz="1200">
              <a:solidFill>
                <a:srgbClr val="1C1D1F"/>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d810b239ed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g1d810b239ed_0_6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How does the algorithm actually work.</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Well you first choosing a number of clusters K and we'll discuss how to choose k later on then you randomly</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assign each point in your data to a specific cluster then until the clusters stop changing.</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You repeat the following steps for each cluster you're going to compute the cluster centroid by taking</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u="sng">
                <a:solidFill>
                  <a:srgbClr val="401B9C"/>
                </a:solidFill>
                <a:latin typeface="Roboto"/>
                <a:ea typeface="Roboto"/>
                <a:cs typeface="Roboto"/>
                <a:sym typeface="Roboto"/>
              </a:rPr>
              <a:t>the mean vector points in the cluster.</a:t>
            </a:r>
            <a:endParaRPr sz="1200" u="sng">
              <a:solidFill>
                <a:srgbClr val="401B9C"/>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Then you assign each data point to the cluster for which the centroid is the closest.</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highlight>
                  <a:srgbClr val="CEC0FC"/>
                </a:highlight>
                <a:latin typeface="Roboto"/>
                <a:ea typeface="Roboto"/>
                <a:cs typeface="Roboto"/>
                <a:sym typeface="Roboto"/>
              </a:rPr>
              <a:t>Let's go ahead and take a look at the state of visualization or this plotted out visualization of k</a:t>
            </a:r>
            <a:endParaRPr sz="1200">
              <a:solidFill>
                <a:srgbClr val="1C1D1F"/>
              </a:solidFill>
              <a:highlight>
                <a:srgbClr val="CEC0FC"/>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u="sng">
                <a:solidFill>
                  <a:schemeClr val="hlink"/>
                </a:solidFill>
                <a:hlinkClick r:id="rId2"/>
              </a:rPr>
              <a:t>https://towardsdatascience.com/k-means-clustering-algorithm-applications-evaluation-methods-and-drawbacks-aa03e644b48a</a:t>
            </a:r>
            <a:r>
              <a:rPr lang="en"/>
              <a: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d810b239ed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1d810b239ed_0_6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You first start off with just the observations that's shown on the top left then in top center we have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Step 1 of the algorithm.</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Each observation is randomly assigned to a cluster in the top right of step 2 A The cluster centroid</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are then computed.</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These are shown as large colored disks.</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Initially these centroid are almost completely overlapping because the initial cluster assignments were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chosen at random in the bottom left.</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And step two be each observation is assigned to the nearest centroid in the bottom center.</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Step two is once again perform and you can see that we've led to a new cluster centroid and we basically</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keep repeating these steps until there's no new clusters meaning data points aren't being reassigned</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to a new cluster centroid at the bottom right.</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We have the results obtained after about 10 iterations.</a:t>
            </a:r>
            <a:endParaRPr sz="1200">
              <a:solidFill>
                <a:srgbClr val="1C1D1F"/>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d810b239ed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1d810b239ed_0_6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Let's discuss choosing a k value as we just saw to perform k means clustering.</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We have to decide how many clusters we expect in the data.</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The problem of selecting K isn't actually that simple.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There is no easy answer for choosing a best case value.</a:t>
            </a:r>
            <a:endParaRPr sz="1200">
              <a:solidFill>
                <a:srgbClr val="1C1D1F"/>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d810b239ed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1d810b239ed_0_6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d810b239ed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1d810b239ed_0_6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f8dfbb573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1f8dfbb573a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https://www.youtube.com/watch?v=4b5d3muPQmA&amp;ab_channel=StatQuestwithJoshStarmer</a:t>
            </a:r>
            <a:r>
              <a:rPr lang="en"/>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ff10cb255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1ff10cb2554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ff10cb255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1ff10cb2554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ISLR Ch8</a:t>
            </a:r>
            <a:endParaRPr/>
          </a:p>
          <a:p>
            <a:pPr indent="-298450" lvl="0" marL="457200" rtl="0" algn="l">
              <a:lnSpc>
                <a:spcPct val="100000"/>
              </a:lnSpc>
              <a:spcBef>
                <a:spcPts val="0"/>
              </a:spcBef>
              <a:spcAft>
                <a:spcPts val="0"/>
              </a:spcAft>
              <a:buSzPts val="1100"/>
              <a:buChar char="-"/>
            </a:pPr>
            <a:r>
              <a:rPr lang="en"/>
              <a:t>Thought experiment for motivation</a:t>
            </a:r>
            <a:endParaRPr/>
          </a:p>
          <a:p>
            <a:pPr indent="-298450" lvl="0" marL="457200" rtl="0" algn="l">
              <a:lnSpc>
                <a:spcPct val="100000"/>
              </a:lnSpc>
              <a:spcBef>
                <a:spcPts val="0"/>
              </a:spcBef>
              <a:spcAft>
                <a:spcPts val="0"/>
              </a:spcAft>
              <a:buSzPts val="1100"/>
              <a:buChar char="-"/>
            </a:pPr>
            <a:r>
              <a:rPr lang="en"/>
              <a:t>What determines if someone pushes </a:t>
            </a:r>
            <a:r>
              <a:rPr lang="en"/>
              <a:t>through</a:t>
            </a:r>
            <a:r>
              <a:rPr lang="en"/>
              <a:t> with their plans or flakes? </a:t>
            </a:r>
            <a:endParaRPr/>
          </a:p>
          <a:p>
            <a:pPr indent="-298450" lvl="1" marL="914400" rtl="0" algn="l">
              <a:lnSpc>
                <a:spcPct val="100000"/>
              </a:lnSpc>
              <a:spcBef>
                <a:spcPts val="0"/>
              </a:spcBef>
              <a:spcAft>
                <a:spcPts val="0"/>
              </a:spcAft>
              <a:buSzPts val="1100"/>
              <a:buChar char="-"/>
            </a:pPr>
            <a:r>
              <a:rPr lang="en"/>
              <a:t>Weather </a:t>
            </a:r>
            <a:endParaRPr/>
          </a:p>
          <a:p>
            <a:pPr indent="-298450" lvl="1" marL="914400" rtl="0" algn="l">
              <a:lnSpc>
                <a:spcPct val="100000"/>
              </a:lnSpc>
              <a:spcBef>
                <a:spcPts val="0"/>
              </a:spcBef>
              <a:spcAft>
                <a:spcPts val="0"/>
              </a:spcAft>
              <a:buSzPts val="1100"/>
              <a:buChar char="-"/>
            </a:pPr>
            <a:r>
              <a:rPr lang="en"/>
              <a:t>Temperature</a:t>
            </a:r>
            <a:endParaRPr/>
          </a:p>
          <a:p>
            <a:pPr indent="-298450" lvl="1" marL="914400" rtl="0" algn="l">
              <a:lnSpc>
                <a:spcPct val="100000"/>
              </a:lnSpc>
              <a:spcBef>
                <a:spcPts val="0"/>
              </a:spcBef>
              <a:spcAft>
                <a:spcPts val="0"/>
              </a:spcAft>
              <a:buSzPts val="1100"/>
              <a:buChar char="-"/>
            </a:pPr>
            <a:r>
              <a:rPr lang="en"/>
              <a:t>Humidity</a:t>
            </a:r>
            <a:endParaRPr/>
          </a:p>
          <a:p>
            <a:pPr indent="-298450" lvl="1" marL="914400" rtl="0" algn="l">
              <a:lnSpc>
                <a:spcPct val="100000"/>
              </a:lnSpc>
              <a:spcBef>
                <a:spcPts val="0"/>
              </a:spcBef>
              <a:spcAft>
                <a:spcPts val="0"/>
              </a:spcAft>
              <a:buSzPts val="1100"/>
              <a:buChar char="-"/>
            </a:pPr>
            <a:r>
              <a:rPr lang="en"/>
              <a:t>Wind</a:t>
            </a:r>
            <a:endParaRPr/>
          </a:p>
          <a:p>
            <a:pPr indent="-298450" lvl="1" marL="914400" rtl="0" algn="l">
              <a:lnSpc>
                <a:spcPct val="100000"/>
              </a:lnSpc>
              <a:spcBef>
                <a:spcPts val="0"/>
              </a:spcBef>
              <a:spcAft>
                <a:spcPts val="0"/>
              </a:spcAft>
              <a:buSzPts val="1100"/>
              <a:buChar char="-"/>
            </a:pPr>
            <a:r>
              <a:rPr lang="en"/>
              <a:t>Etc </a:t>
            </a:r>
            <a:endParaRPr/>
          </a:p>
          <a:p>
            <a:pPr indent="-298450" lvl="0" marL="457200" rtl="0" algn="l">
              <a:lnSpc>
                <a:spcPct val="100000"/>
              </a:lnSpc>
              <a:spcBef>
                <a:spcPts val="0"/>
              </a:spcBef>
              <a:spcAft>
                <a:spcPts val="0"/>
              </a:spcAft>
              <a:buSzPts val="1100"/>
              <a:buChar char="-"/>
            </a:pPr>
            <a:r>
              <a:rPr lang="en"/>
              <a:t>The prince of tennis anime</a:t>
            </a:r>
            <a:endParaRPr/>
          </a:p>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f8dfbb573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g1f8dfbb573a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ff10cb255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1ff10cb2554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sz="1000">
                <a:solidFill>
                  <a:schemeClr val="dk1"/>
                </a:solidFill>
              </a:rPr>
              <a:t>Each of these columns represents a feature and each of the rows represents a certain day.</a:t>
            </a:r>
            <a:endParaRPr sz="1000">
              <a:solidFill>
                <a:schemeClr val="dk1"/>
              </a:solidFill>
            </a:endParaRPr>
          </a:p>
          <a:p>
            <a:pPr indent="-298450" lvl="0" marL="457200" rtl="0" algn="l">
              <a:lnSpc>
                <a:spcPct val="115000"/>
              </a:lnSpc>
              <a:spcBef>
                <a:spcPts val="0"/>
              </a:spcBef>
              <a:spcAft>
                <a:spcPts val="0"/>
              </a:spcAft>
              <a:buSzPts val="1100"/>
              <a:buChar char="-"/>
            </a:pPr>
            <a:r>
              <a:rPr lang="en" sz="1000">
                <a:solidFill>
                  <a:schemeClr val="dk1"/>
                </a:solidFill>
              </a:rPr>
              <a:t>I go ahead and for each row or day take no other features.</a:t>
            </a:r>
            <a:endParaRPr sz="1000">
              <a:solidFill>
                <a:schemeClr val="dk1"/>
              </a:solidFill>
            </a:endParaRPr>
          </a:p>
          <a:p>
            <a:pPr indent="-298450" lvl="0" marL="457200" rtl="0" algn="l">
              <a:lnSpc>
                <a:spcPct val="115000"/>
              </a:lnSpc>
              <a:spcBef>
                <a:spcPts val="0"/>
              </a:spcBef>
              <a:spcAft>
                <a:spcPts val="0"/>
              </a:spcAft>
              <a:buSzPts val="1100"/>
              <a:buChar char="-"/>
            </a:pPr>
            <a:r>
              <a:rPr lang="en" sz="1000">
                <a:solidFill>
                  <a:schemeClr val="dk1"/>
                </a:solidFill>
              </a:rPr>
              <a:t>And finally at the final column I have a label.</a:t>
            </a:r>
            <a:endParaRPr sz="1000">
              <a:solidFill>
                <a:schemeClr val="dk1"/>
              </a:solidFill>
            </a:endParaRPr>
          </a:p>
          <a:p>
            <a:pPr indent="-298450" lvl="0" marL="457200" rtl="0" algn="l">
              <a:lnSpc>
                <a:spcPct val="115000"/>
              </a:lnSpc>
              <a:spcBef>
                <a:spcPts val="0"/>
              </a:spcBef>
              <a:spcAft>
                <a:spcPts val="0"/>
              </a:spcAft>
              <a:buSzPts val="1100"/>
              <a:buChar char="-"/>
            </a:pPr>
            <a:r>
              <a:rPr lang="en" sz="1000">
                <a:solidFill>
                  <a:schemeClr val="dk1"/>
                </a:solidFill>
              </a:rPr>
              <a:t>Whether or not my friend came to play with me so you can see on the first day I have temperature mild</a:t>
            </a:r>
            <a:endParaRPr sz="1000">
              <a:solidFill>
                <a:schemeClr val="dk1"/>
              </a:solidFill>
            </a:endParaRPr>
          </a:p>
          <a:p>
            <a:pPr indent="-298450" lvl="0" marL="457200" rtl="0" algn="l">
              <a:lnSpc>
                <a:spcPct val="115000"/>
              </a:lnSpc>
              <a:spcBef>
                <a:spcPts val="0"/>
              </a:spcBef>
              <a:spcAft>
                <a:spcPts val="0"/>
              </a:spcAft>
              <a:buSzPts val="1100"/>
              <a:buChar char="-"/>
            </a:pPr>
            <a:r>
              <a:rPr lang="en" sz="1000">
                <a:solidFill>
                  <a:schemeClr val="dk1"/>
                </a:solidFill>
              </a:rPr>
              <a:t>a sunny outlook.</a:t>
            </a:r>
            <a:endParaRPr sz="1000">
              <a:solidFill>
                <a:schemeClr val="dk1"/>
              </a:solidFill>
            </a:endParaRPr>
          </a:p>
          <a:p>
            <a:pPr indent="-298450" lvl="0" marL="457200" rtl="0" algn="l">
              <a:lnSpc>
                <a:spcPct val="115000"/>
              </a:lnSpc>
              <a:spcBef>
                <a:spcPts val="0"/>
              </a:spcBef>
              <a:spcAft>
                <a:spcPts val="0"/>
              </a:spcAft>
              <a:buSzPts val="1100"/>
              <a:buChar char="-"/>
            </a:pPr>
            <a:r>
              <a:rPr lang="en" sz="1000">
                <a:solidFill>
                  <a:schemeClr val="dk1"/>
                </a:solidFill>
              </a:rPr>
              <a:t>Humidity of 80.</a:t>
            </a:r>
            <a:endParaRPr sz="1000">
              <a:solidFill>
                <a:schemeClr val="dk1"/>
              </a:solidFill>
            </a:endParaRPr>
          </a:p>
          <a:p>
            <a:pPr indent="-298450" lvl="0" marL="457200" rtl="0" algn="l">
              <a:lnSpc>
                <a:spcPct val="115000"/>
              </a:lnSpc>
              <a:spcBef>
                <a:spcPts val="0"/>
              </a:spcBef>
              <a:spcAft>
                <a:spcPts val="0"/>
              </a:spcAft>
              <a:buSzPts val="1100"/>
              <a:buChar char="-"/>
            </a:pPr>
            <a:r>
              <a:rPr lang="en" sz="1000">
                <a:solidFill>
                  <a:schemeClr val="dk1"/>
                </a:solidFill>
              </a:rPr>
              <a:t>Windy it was not and my friend came out to play.</a:t>
            </a:r>
            <a:endParaRPr sz="1000">
              <a:solidFill>
                <a:schemeClr val="dk1"/>
              </a:solidFill>
            </a:endParaRPr>
          </a:p>
          <a:p>
            <a:pPr indent="-298450" lvl="0" marL="457200" rtl="0" algn="l">
              <a:lnSpc>
                <a:spcPct val="115000"/>
              </a:lnSpc>
              <a:spcBef>
                <a:spcPts val="0"/>
              </a:spcBef>
              <a:spcAft>
                <a:spcPts val="0"/>
              </a:spcAft>
              <a:buSzPts val="1100"/>
              <a:buChar char="-"/>
            </a:pPr>
            <a:r>
              <a:rPr lang="en" sz="1000">
                <a:solidFill>
                  <a:schemeClr val="dk1"/>
                </a:solidFill>
              </a:rPr>
              <a:t>However in Day 2 it was a hot temperature sunny outlook 75 humidity.</a:t>
            </a:r>
            <a:endParaRPr sz="1000">
              <a:solidFill>
                <a:schemeClr val="dk1"/>
              </a:solidFill>
            </a:endParaRPr>
          </a:p>
          <a:p>
            <a:pPr indent="-298450" lvl="0" marL="457200" rtl="0" algn="l">
              <a:lnSpc>
                <a:spcPct val="115000"/>
              </a:lnSpc>
              <a:spcBef>
                <a:spcPts val="0"/>
              </a:spcBef>
              <a:spcAft>
                <a:spcPts val="0"/>
              </a:spcAft>
              <a:buSzPts val="1100"/>
              <a:buChar char="-"/>
            </a:pPr>
            <a:r>
              <a:rPr lang="en" sz="1000">
                <a:solidFill>
                  <a:schemeClr val="dk1"/>
                </a:solidFill>
              </a:rPr>
              <a:t>It was windy and my friend did not comply with me.</a:t>
            </a:r>
            <a:endParaRPr sz="1000">
              <a:solidFill>
                <a:schemeClr val="dk1"/>
              </a:solidFill>
            </a:endParaRPr>
          </a:p>
          <a:p>
            <a:pPr indent="-298450" lvl="0" marL="457200" rtl="0" algn="l">
              <a:lnSpc>
                <a:spcPct val="100000"/>
              </a:lnSpc>
              <a:spcBef>
                <a:spcPts val="0"/>
              </a:spcBef>
              <a:spcAft>
                <a:spcPts val="0"/>
              </a:spcAft>
              <a:buSzPts val="1100"/>
              <a:buChar char="-"/>
            </a:pPr>
            <a:r>
              <a:t/>
            </a:r>
            <a:endParaRPr/>
          </a:p>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ff10cb255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1ff10cb2554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ff10cb255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1ff10cb2554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A decision tree is a tree-like graph with nodes representing the place where we pick an attribute and ask a question; </a:t>
            </a:r>
            <a:endParaRPr/>
          </a:p>
          <a:p>
            <a:pPr indent="-298450" lvl="0" marL="457200" rtl="0" algn="l">
              <a:lnSpc>
                <a:spcPct val="100000"/>
              </a:lnSpc>
              <a:spcBef>
                <a:spcPts val="0"/>
              </a:spcBef>
              <a:spcAft>
                <a:spcPts val="0"/>
              </a:spcAft>
              <a:buSzPts val="1100"/>
              <a:buChar char="-"/>
            </a:pPr>
            <a:r>
              <a:rPr lang="en"/>
              <a:t>edges represent the answers the to the question;</a:t>
            </a:r>
            <a:endParaRPr/>
          </a:p>
          <a:p>
            <a:pPr indent="-298450" lvl="0" marL="457200" rtl="0" algn="l">
              <a:lnSpc>
                <a:spcPct val="100000"/>
              </a:lnSpc>
              <a:spcBef>
                <a:spcPts val="0"/>
              </a:spcBef>
              <a:spcAft>
                <a:spcPts val="0"/>
              </a:spcAft>
              <a:buSzPts val="1100"/>
              <a:buChar char="-"/>
            </a:pPr>
            <a:r>
              <a:rPr lang="en"/>
              <a:t> and the leaves represent the actual output or class label. They are used in non-linear decision making with simple linear decision surface.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ff10cb255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1ff10cb2554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ff10cb2554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1ff10cb2554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What python statement does this </a:t>
            </a:r>
            <a:r>
              <a:rPr lang="en"/>
              <a:t>remind</a:t>
            </a:r>
            <a:r>
              <a:rPr lang="en"/>
              <a:t> you of? (if-else statement) </a:t>
            </a:r>
            <a:endParaRPr/>
          </a:p>
          <a:p>
            <a:pPr indent="-298450" lvl="0" marL="457200" rtl="0" algn="l">
              <a:lnSpc>
                <a:spcPct val="100000"/>
              </a:lnSpc>
              <a:spcBef>
                <a:spcPts val="0"/>
              </a:spcBef>
              <a:spcAft>
                <a:spcPts val="0"/>
              </a:spcAft>
              <a:buSzPts val="1100"/>
              <a:buChar char="-"/>
            </a:pPr>
            <a:r>
              <a:rPr lang="en"/>
              <a:t>The</a:t>
            </a:r>
            <a:r>
              <a:rPr lang="en"/>
              <a:t> deeper the tree, the more complex the rules and the fitter the </a:t>
            </a:r>
            <a:r>
              <a:rPr lang="en"/>
              <a:t>model</a:t>
            </a:r>
            <a:r>
              <a:rPr lang="en"/>
              <a:t> </a:t>
            </a:r>
            <a:endParaRPr/>
          </a:p>
          <a:p>
            <a:pPr indent="-298450" lvl="0" marL="457200" rtl="0" algn="l">
              <a:lnSpc>
                <a:spcPct val="100000"/>
              </a:lnSpc>
              <a:spcBef>
                <a:spcPts val="0"/>
              </a:spcBef>
              <a:spcAft>
                <a:spcPts val="0"/>
              </a:spcAft>
              <a:buSzPts val="1100"/>
              <a:buChar char="-"/>
            </a:pPr>
            <a:r>
              <a:rPr lang="en"/>
              <a:t>Decision trees classify the examples by sorting them down the tree from the root to some leaf node, with the leaf node providing the classification to the example. Each node in the tree acts as a test case for some attribute, and each edge descending from that node corresponds to one of the possible answers to the test case. This process is recursive in nature and is repeated for every subtree rooted at the new nodes.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ff10cb255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1ff10cb2554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Note how the Y.</a:t>
            </a:r>
            <a:endParaRPr/>
          </a:p>
          <a:p>
            <a:pPr indent="-298450" lvl="0" marL="457200" rtl="0" algn="l">
              <a:lnSpc>
                <a:spcPct val="100000"/>
              </a:lnSpc>
              <a:spcBef>
                <a:spcPts val="0"/>
              </a:spcBef>
              <a:spcAft>
                <a:spcPts val="0"/>
              </a:spcAft>
              <a:buSzPts val="1100"/>
              <a:buChar char="-"/>
            </a:pPr>
            <a:r>
              <a:rPr lang="en"/>
              <a:t>Feature.</a:t>
            </a:r>
            <a:endParaRPr/>
          </a:p>
          <a:p>
            <a:pPr indent="-298450" lvl="0" marL="457200" rtl="0" algn="l">
              <a:lnSpc>
                <a:spcPct val="100000"/>
              </a:lnSpc>
              <a:spcBef>
                <a:spcPts val="0"/>
              </a:spcBef>
              <a:spcAft>
                <a:spcPts val="0"/>
              </a:spcAft>
              <a:buSzPts val="1100"/>
              <a:buChar char="-"/>
            </a:pPr>
            <a:r>
              <a:rPr lang="en"/>
              <a:t>Split the classes perfectly.</a:t>
            </a:r>
            <a:endParaRPr/>
          </a:p>
          <a:p>
            <a:pPr indent="-298450" lvl="0" marL="457200" rtl="0" algn="l">
              <a:lnSpc>
                <a:spcPct val="100000"/>
              </a:lnSpc>
              <a:spcBef>
                <a:spcPts val="0"/>
              </a:spcBef>
              <a:spcAft>
                <a:spcPts val="0"/>
              </a:spcAft>
              <a:buSzPts val="1100"/>
              <a:buChar char="-"/>
            </a:pPr>
            <a:r>
              <a:rPr lang="en"/>
              <a:t>And also note how the x and z features don't split the classes perfectly meaning I could have also tried</a:t>
            </a:r>
            <a:endParaRPr/>
          </a:p>
          <a:p>
            <a:pPr indent="-298450" lvl="0" marL="457200" rtl="0" algn="l">
              <a:lnSpc>
                <a:spcPct val="100000"/>
              </a:lnSpc>
              <a:spcBef>
                <a:spcPts val="0"/>
              </a:spcBef>
              <a:spcAft>
                <a:spcPts val="0"/>
              </a:spcAft>
              <a:buSzPts val="1100"/>
              <a:buChar char="-"/>
            </a:pPr>
            <a:r>
              <a:rPr lang="en"/>
              <a:t>splitting on other features.</a:t>
            </a:r>
            <a:endParaRPr/>
          </a:p>
          <a:p>
            <a:pPr indent="-298450" lvl="0" marL="457200" rtl="0" algn="l">
              <a:lnSpc>
                <a:spcPct val="100000"/>
              </a:lnSpc>
              <a:spcBef>
                <a:spcPts val="0"/>
              </a:spcBef>
              <a:spcAft>
                <a:spcPts val="0"/>
              </a:spcAft>
              <a:buSzPts val="1100"/>
              <a:buChar char="-"/>
            </a:pPr>
            <a:r>
              <a:rPr lang="en"/>
              <a:t>First if I split on X first or Z first.</a:t>
            </a:r>
            <a:endParaRPr/>
          </a:p>
          <a:p>
            <a:pPr indent="-298450" lvl="0" marL="457200" rtl="0" algn="l">
              <a:lnSpc>
                <a:spcPct val="100000"/>
              </a:lnSpc>
              <a:spcBef>
                <a:spcPts val="0"/>
              </a:spcBef>
              <a:spcAft>
                <a:spcPts val="0"/>
              </a:spcAft>
              <a:buSzPts val="1100"/>
              <a:buChar char="-"/>
            </a:pPr>
            <a:r>
              <a:rPr lang="en"/>
              <a:t>I don't get proper separation of those classes.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ff10cb255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1ff10cb2554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Note how the Y.</a:t>
            </a:r>
            <a:endParaRPr/>
          </a:p>
          <a:p>
            <a:pPr indent="-298450" lvl="0" marL="457200" rtl="0" algn="l">
              <a:lnSpc>
                <a:spcPct val="100000"/>
              </a:lnSpc>
              <a:spcBef>
                <a:spcPts val="0"/>
              </a:spcBef>
              <a:spcAft>
                <a:spcPts val="0"/>
              </a:spcAft>
              <a:buSzPts val="1100"/>
              <a:buChar char="-"/>
            </a:pPr>
            <a:r>
              <a:rPr lang="en"/>
              <a:t>Feature.</a:t>
            </a:r>
            <a:endParaRPr/>
          </a:p>
          <a:p>
            <a:pPr indent="-298450" lvl="0" marL="457200" rtl="0" algn="l">
              <a:lnSpc>
                <a:spcPct val="100000"/>
              </a:lnSpc>
              <a:spcBef>
                <a:spcPts val="0"/>
              </a:spcBef>
              <a:spcAft>
                <a:spcPts val="0"/>
              </a:spcAft>
              <a:buSzPts val="1100"/>
              <a:buChar char="-"/>
            </a:pPr>
            <a:r>
              <a:rPr lang="en"/>
              <a:t>Split the classes perfectly.</a:t>
            </a:r>
            <a:endParaRPr/>
          </a:p>
          <a:p>
            <a:pPr indent="-298450" lvl="0" marL="457200" rtl="0" algn="l">
              <a:lnSpc>
                <a:spcPct val="100000"/>
              </a:lnSpc>
              <a:spcBef>
                <a:spcPts val="0"/>
              </a:spcBef>
              <a:spcAft>
                <a:spcPts val="0"/>
              </a:spcAft>
              <a:buSzPts val="1100"/>
              <a:buChar char="-"/>
            </a:pPr>
            <a:r>
              <a:rPr lang="en"/>
              <a:t>And also note how the x and z features don't split the classes perfectly meaning I could have also tried</a:t>
            </a:r>
            <a:endParaRPr/>
          </a:p>
          <a:p>
            <a:pPr indent="-298450" lvl="0" marL="457200" rtl="0" algn="l">
              <a:lnSpc>
                <a:spcPct val="100000"/>
              </a:lnSpc>
              <a:spcBef>
                <a:spcPts val="0"/>
              </a:spcBef>
              <a:spcAft>
                <a:spcPts val="0"/>
              </a:spcAft>
              <a:buSzPts val="1100"/>
              <a:buChar char="-"/>
            </a:pPr>
            <a:r>
              <a:rPr lang="en"/>
              <a:t>splitting on other features.</a:t>
            </a:r>
            <a:endParaRPr/>
          </a:p>
          <a:p>
            <a:pPr indent="-298450" lvl="0" marL="457200" rtl="0" algn="l">
              <a:lnSpc>
                <a:spcPct val="100000"/>
              </a:lnSpc>
              <a:spcBef>
                <a:spcPts val="0"/>
              </a:spcBef>
              <a:spcAft>
                <a:spcPts val="0"/>
              </a:spcAft>
              <a:buSzPts val="1100"/>
              <a:buChar char="-"/>
            </a:pPr>
            <a:r>
              <a:rPr lang="en"/>
              <a:t>First if I split on X first or Z first.</a:t>
            </a:r>
            <a:endParaRPr/>
          </a:p>
          <a:p>
            <a:pPr indent="-298450" lvl="0" marL="457200" rtl="0" algn="l">
              <a:lnSpc>
                <a:spcPct val="100000"/>
              </a:lnSpc>
              <a:spcBef>
                <a:spcPts val="0"/>
              </a:spcBef>
              <a:spcAft>
                <a:spcPts val="0"/>
              </a:spcAft>
              <a:buSzPts val="1100"/>
              <a:buChar char="-"/>
            </a:pPr>
            <a:r>
              <a:rPr lang="en"/>
              <a:t>I don't get proper separation of those classes.</a:t>
            </a:r>
            <a:endParaRPr/>
          </a:p>
          <a:p>
            <a:pPr indent="-298450" lvl="0" marL="457200" rtl="0" algn="l">
              <a:lnSpc>
                <a:spcPct val="100000"/>
              </a:lnSpc>
              <a:spcBef>
                <a:spcPts val="0"/>
              </a:spcBef>
              <a:spcAft>
                <a:spcPts val="0"/>
              </a:spcAft>
              <a:buSzPts val="1100"/>
              <a:buChar char="-"/>
            </a:pPr>
            <a:r>
              <a:rPr lang="en"/>
              <a:t>Entropy and information gain are the mathematical methods of choosing the best split.</a:t>
            </a:r>
            <a:endParaRPr/>
          </a:p>
          <a:p>
            <a:pPr indent="-298450" lvl="0" marL="457200" rtl="0" algn="l">
              <a:lnSpc>
                <a:spcPct val="100000"/>
              </a:lnSpc>
              <a:spcBef>
                <a:spcPts val="0"/>
              </a:spcBef>
              <a:spcAft>
                <a:spcPts val="0"/>
              </a:spcAft>
              <a:buSzPts val="1100"/>
              <a:buChar char="-"/>
            </a:pPr>
            <a:r>
              <a:rPr lang="en"/>
              <a:t>Go ahead to refer to the reading assignment if you're interested in the mathematics behind the intuition</a:t>
            </a:r>
            <a:endParaRPr/>
          </a:p>
          <a:p>
            <a:pPr indent="-298450" lvl="0" marL="457200" rtl="0" algn="l">
              <a:lnSpc>
                <a:spcPct val="100000"/>
              </a:lnSpc>
              <a:spcBef>
                <a:spcPts val="0"/>
              </a:spcBef>
              <a:spcAft>
                <a:spcPts val="0"/>
              </a:spcAft>
              <a:buSzPts val="1100"/>
              <a:buChar char="-"/>
            </a:pPr>
            <a:r>
              <a:rPr lang="en"/>
              <a:t>but the actual intuition is just trying to choose the features that best split your data.</a:t>
            </a:r>
            <a:endParaRPr/>
          </a:p>
          <a:p>
            <a:pPr indent="-298450" lvl="0" marL="457200" rtl="0" algn="l">
              <a:lnSpc>
                <a:spcPct val="100000"/>
              </a:lnSpc>
              <a:spcBef>
                <a:spcPts val="0"/>
              </a:spcBef>
              <a:spcAft>
                <a:spcPts val="0"/>
              </a:spcAft>
              <a:buSzPts val="1100"/>
              <a:buChar char="-"/>
            </a:pPr>
            <a:r>
              <a:rPr lang="en"/>
              <a:t>This is called trying to maximize your information gain off of this split.</a:t>
            </a:r>
            <a:endParaRPr/>
          </a:p>
          <a:p>
            <a:pPr indent="-298450" lvl="0" marL="457200" rtl="0" algn="l">
              <a:lnSpc>
                <a:spcPct val="100000"/>
              </a:lnSpc>
              <a:spcBef>
                <a:spcPts val="0"/>
              </a:spcBef>
              <a:spcAft>
                <a:spcPts val="0"/>
              </a:spcAft>
              <a:buSzPts val="1100"/>
              <a:buChar char="-"/>
            </a:pPr>
            <a:r>
              <a:rPr lang="en"/>
              <a:t>we can see that an attribute with low information gain (right) splits the data relatively evenly and as a result doesn’t bring us any closer to a decision.</a:t>
            </a:r>
            <a:endParaRPr/>
          </a:p>
          <a:p>
            <a:pPr indent="-298450" lvl="0" marL="457200" rtl="0" algn="l">
              <a:lnSpc>
                <a:spcPct val="100000"/>
              </a:lnSpc>
              <a:spcBef>
                <a:spcPts val="0"/>
              </a:spcBef>
              <a:spcAft>
                <a:spcPts val="0"/>
              </a:spcAft>
              <a:buSzPts val="1100"/>
              <a:buChar char="-"/>
            </a:pPr>
            <a:r>
              <a:rPr lang="en"/>
              <a:t>Whereas, an attribute with high information gain (left) splits the data into groups with an uneven number of positives and negatives and as a result helps in separating the two from each other.</a:t>
            </a:r>
            <a:endParaRPr/>
          </a:p>
          <a:p>
            <a:pPr indent="-298450" lvl="0" marL="457200" rtl="0" algn="l">
              <a:lnSpc>
                <a:spcPct val="100000"/>
              </a:lnSpc>
              <a:spcBef>
                <a:spcPts val="0"/>
              </a:spcBef>
              <a:spcAft>
                <a:spcPts val="0"/>
              </a:spcAft>
              <a:buSzPts val="1100"/>
              <a:buChar char="-"/>
            </a:pPr>
            <a:r>
              <a:rPr lang="en"/>
              <a:t>entropy that measures the level of impurity in a group of examples.</a:t>
            </a:r>
            <a:endParaRPr/>
          </a:p>
          <a:p>
            <a:pPr indent="-298450" lvl="0" marL="457200" rtl="0" algn="l">
              <a:lnSpc>
                <a:spcPct val="100000"/>
              </a:lnSpc>
              <a:spcBef>
                <a:spcPts val="0"/>
              </a:spcBef>
              <a:spcAft>
                <a:spcPts val="0"/>
              </a:spcAft>
              <a:buSzPts val="1100"/>
              <a:buChar char="-"/>
            </a:pPr>
            <a:r>
              <a:rPr lang="en"/>
              <a:t>Note that entropy is 0 if all the members of S belong to the same class.</a:t>
            </a:r>
            <a:endParaRPr/>
          </a:p>
          <a:p>
            <a:pPr indent="-298450" lvl="0" marL="457200" rtl="0" algn="l">
              <a:lnSpc>
                <a:spcPct val="100000"/>
              </a:lnSpc>
              <a:spcBef>
                <a:spcPts val="0"/>
              </a:spcBef>
              <a:spcAft>
                <a:spcPts val="0"/>
              </a:spcAft>
              <a:buSzPts val="1100"/>
              <a:buChar char="-"/>
            </a:pPr>
            <a:r>
              <a:rPr lang="en"/>
              <a:t>Entropy is 1 when the sample contains an equal number of positive and negative examples. If the sample contains unequal number of positive and negative examples, entropy is between 0 and 1.</a:t>
            </a:r>
            <a:endParaRPr/>
          </a:p>
          <a:p>
            <a:pPr indent="-298450" lvl="0" marL="457200" rtl="0" algn="l">
              <a:lnSpc>
                <a:spcPct val="100000"/>
              </a:lnSpc>
              <a:spcBef>
                <a:spcPts val="0"/>
              </a:spcBef>
              <a:spcAft>
                <a:spcPts val="0"/>
              </a:spcAft>
              <a:buSzPts val="1100"/>
              <a:buChar char="-"/>
            </a:pPr>
            <a:r>
              <a:rPr b="1" lang="en"/>
              <a:t>Information gain calculates how much information a feature provides us about a class.</a:t>
            </a:r>
            <a:endParaRPr b="1"/>
          </a:p>
          <a:p>
            <a:pPr indent="-298450" lvl="0" marL="457200" rtl="0" algn="l">
              <a:lnSpc>
                <a:spcPct val="100000"/>
              </a:lnSpc>
              <a:spcBef>
                <a:spcPts val="0"/>
              </a:spcBef>
              <a:spcAft>
                <a:spcPts val="0"/>
              </a:spcAft>
              <a:buSzPts val="1100"/>
              <a:buChar char="-"/>
            </a:pPr>
            <a:r>
              <a:rPr b="1" lang="en"/>
              <a:t>Maximize information gain, minimize entropy</a:t>
            </a:r>
            <a:endParaRPr b="1"/>
          </a:p>
          <a:p>
            <a:pPr indent="-298450" lvl="0" marL="457200" rtl="0" algn="l">
              <a:lnSpc>
                <a:spcPct val="100000"/>
              </a:lnSpc>
              <a:spcBef>
                <a:spcPts val="0"/>
              </a:spcBef>
              <a:spcAft>
                <a:spcPts val="0"/>
              </a:spcAft>
              <a:buSzPts val="1100"/>
              <a:buChar char="-"/>
            </a:pPr>
            <a:r>
              <a:rPr b="1" lang="en"/>
              <a:t>The entropy is a measure of uncertainty associated with our data. We can intuitively think that if a data set had only one label (e.g. every passenger survived), then we have a low entropy. So we would like to split our data in a way that minimizes the entropy.</a:t>
            </a:r>
            <a:endParaRPr b="1"/>
          </a:p>
          <a:p>
            <a:pPr indent="-298450" lvl="0" marL="457200" rtl="0" algn="l">
              <a:lnSpc>
                <a:spcPct val="100000"/>
              </a:lnSpc>
              <a:spcBef>
                <a:spcPts val="0"/>
              </a:spcBef>
              <a:spcAft>
                <a:spcPts val="0"/>
              </a:spcAft>
              <a:buSzPts val="1100"/>
              <a:buChar char="-"/>
            </a:pPr>
            <a:r>
              <a:rPr b="1" lang="en" u="sng">
                <a:solidFill>
                  <a:schemeClr val="hlink"/>
                </a:solidFill>
                <a:hlinkClick r:id="rId2"/>
              </a:rPr>
              <a:t>https://towardsdatascience.com/enchanted-random-forest-b08d418cb411#.hh7n1co54</a:t>
            </a:r>
            <a:r>
              <a:rPr b="1" lang="en"/>
              <a:t> </a:t>
            </a:r>
            <a:endParaRPr b="1"/>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ff10cb2554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1ff10cb2554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Note how the Y.</a:t>
            </a:r>
            <a:endParaRPr/>
          </a:p>
          <a:p>
            <a:pPr indent="-298450" lvl="0" marL="457200" rtl="0" algn="l">
              <a:lnSpc>
                <a:spcPct val="100000"/>
              </a:lnSpc>
              <a:spcBef>
                <a:spcPts val="0"/>
              </a:spcBef>
              <a:spcAft>
                <a:spcPts val="0"/>
              </a:spcAft>
              <a:buSzPts val="1100"/>
              <a:buChar char="-"/>
            </a:pPr>
            <a:r>
              <a:rPr lang="en"/>
              <a:t>Feature.</a:t>
            </a:r>
            <a:endParaRPr/>
          </a:p>
          <a:p>
            <a:pPr indent="-298450" lvl="0" marL="457200" rtl="0" algn="l">
              <a:lnSpc>
                <a:spcPct val="100000"/>
              </a:lnSpc>
              <a:spcBef>
                <a:spcPts val="0"/>
              </a:spcBef>
              <a:spcAft>
                <a:spcPts val="0"/>
              </a:spcAft>
              <a:buSzPts val="1100"/>
              <a:buChar char="-"/>
            </a:pPr>
            <a:r>
              <a:rPr lang="en"/>
              <a:t>Split the classes perfectly.</a:t>
            </a:r>
            <a:endParaRPr/>
          </a:p>
          <a:p>
            <a:pPr indent="-298450" lvl="0" marL="457200" rtl="0" algn="l">
              <a:lnSpc>
                <a:spcPct val="100000"/>
              </a:lnSpc>
              <a:spcBef>
                <a:spcPts val="0"/>
              </a:spcBef>
              <a:spcAft>
                <a:spcPts val="0"/>
              </a:spcAft>
              <a:buSzPts val="1100"/>
              <a:buChar char="-"/>
            </a:pPr>
            <a:r>
              <a:rPr lang="en"/>
              <a:t>And also note how the x and z features don't split the classes perfectly meaning I could have also tried</a:t>
            </a:r>
            <a:endParaRPr/>
          </a:p>
          <a:p>
            <a:pPr indent="-298450" lvl="0" marL="457200" rtl="0" algn="l">
              <a:lnSpc>
                <a:spcPct val="100000"/>
              </a:lnSpc>
              <a:spcBef>
                <a:spcPts val="0"/>
              </a:spcBef>
              <a:spcAft>
                <a:spcPts val="0"/>
              </a:spcAft>
              <a:buSzPts val="1100"/>
              <a:buChar char="-"/>
            </a:pPr>
            <a:r>
              <a:rPr lang="en"/>
              <a:t>splitting on other features.</a:t>
            </a:r>
            <a:endParaRPr/>
          </a:p>
          <a:p>
            <a:pPr indent="-298450" lvl="0" marL="457200" rtl="0" algn="l">
              <a:lnSpc>
                <a:spcPct val="100000"/>
              </a:lnSpc>
              <a:spcBef>
                <a:spcPts val="0"/>
              </a:spcBef>
              <a:spcAft>
                <a:spcPts val="0"/>
              </a:spcAft>
              <a:buSzPts val="1100"/>
              <a:buChar char="-"/>
            </a:pPr>
            <a:r>
              <a:rPr lang="en"/>
              <a:t>First if I split on X first or Z first.</a:t>
            </a:r>
            <a:endParaRPr/>
          </a:p>
          <a:p>
            <a:pPr indent="-298450" lvl="0" marL="457200" rtl="0" algn="l">
              <a:lnSpc>
                <a:spcPct val="100000"/>
              </a:lnSpc>
              <a:spcBef>
                <a:spcPts val="0"/>
              </a:spcBef>
              <a:spcAft>
                <a:spcPts val="0"/>
              </a:spcAft>
              <a:buSzPts val="1100"/>
              <a:buChar char="-"/>
            </a:pPr>
            <a:r>
              <a:rPr lang="en"/>
              <a:t>I don't get proper separation of those classes.</a:t>
            </a:r>
            <a:endParaRPr/>
          </a:p>
          <a:p>
            <a:pPr indent="-298450" lvl="0" marL="457200" rtl="0" algn="l">
              <a:lnSpc>
                <a:spcPct val="100000"/>
              </a:lnSpc>
              <a:spcBef>
                <a:spcPts val="0"/>
              </a:spcBef>
              <a:spcAft>
                <a:spcPts val="0"/>
              </a:spcAft>
              <a:buSzPts val="1100"/>
              <a:buChar char="-"/>
            </a:pPr>
            <a:r>
              <a:rPr lang="en"/>
              <a:t>Entropy and information gain are the mathematical methods of choosing the best split.</a:t>
            </a:r>
            <a:endParaRPr/>
          </a:p>
          <a:p>
            <a:pPr indent="-298450" lvl="0" marL="457200" rtl="0" algn="l">
              <a:lnSpc>
                <a:spcPct val="100000"/>
              </a:lnSpc>
              <a:spcBef>
                <a:spcPts val="0"/>
              </a:spcBef>
              <a:spcAft>
                <a:spcPts val="0"/>
              </a:spcAft>
              <a:buSzPts val="1100"/>
              <a:buChar char="-"/>
            </a:pPr>
            <a:r>
              <a:rPr lang="en"/>
              <a:t>Go ahead to refer to the reading assignment if you're interested in the mathematics behind the intuition</a:t>
            </a:r>
            <a:endParaRPr/>
          </a:p>
          <a:p>
            <a:pPr indent="-298450" lvl="0" marL="457200" rtl="0" algn="l">
              <a:lnSpc>
                <a:spcPct val="100000"/>
              </a:lnSpc>
              <a:spcBef>
                <a:spcPts val="0"/>
              </a:spcBef>
              <a:spcAft>
                <a:spcPts val="0"/>
              </a:spcAft>
              <a:buSzPts val="1100"/>
              <a:buChar char="-"/>
            </a:pPr>
            <a:r>
              <a:rPr lang="en"/>
              <a:t>but the actual intuition is just trying to choose the features that best split your data.</a:t>
            </a:r>
            <a:endParaRPr/>
          </a:p>
          <a:p>
            <a:pPr indent="-298450" lvl="0" marL="457200" rtl="0" algn="l">
              <a:lnSpc>
                <a:spcPct val="100000"/>
              </a:lnSpc>
              <a:spcBef>
                <a:spcPts val="0"/>
              </a:spcBef>
              <a:spcAft>
                <a:spcPts val="0"/>
              </a:spcAft>
              <a:buSzPts val="1100"/>
              <a:buChar char="-"/>
            </a:pPr>
            <a:r>
              <a:rPr lang="en"/>
              <a:t>This is called trying to maximize your information gain off of this split.</a:t>
            </a:r>
            <a:endParaRPr/>
          </a:p>
          <a:p>
            <a:pPr indent="-298450" lvl="0" marL="457200" rtl="0" algn="l">
              <a:lnSpc>
                <a:spcPct val="100000"/>
              </a:lnSpc>
              <a:spcBef>
                <a:spcPts val="0"/>
              </a:spcBef>
              <a:spcAft>
                <a:spcPts val="0"/>
              </a:spcAft>
              <a:buSzPts val="1100"/>
              <a:buChar char="-"/>
            </a:pPr>
            <a:r>
              <a:rPr lang="en"/>
              <a:t>we can see that an attribute with low information gain (right) splits the data relatively evenly and as a result doesn’t bring us any closer to a decision.</a:t>
            </a:r>
            <a:endParaRPr/>
          </a:p>
          <a:p>
            <a:pPr indent="-298450" lvl="0" marL="457200" rtl="0" algn="l">
              <a:lnSpc>
                <a:spcPct val="100000"/>
              </a:lnSpc>
              <a:spcBef>
                <a:spcPts val="0"/>
              </a:spcBef>
              <a:spcAft>
                <a:spcPts val="0"/>
              </a:spcAft>
              <a:buSzPts val="1100"/>
              <a:buChar char="-"/>
            </a:pPr>
            <a:r>
              <a:rPr lang="en"/>
              <a:t>Whereas, an attribute with high information gain (left) splits the data into groups with an uneven number of positives and negatives and as a result helps in separating the two from each other.</a:t>
            </a:r>
            <a:endParaRPr/>
          </a:p>
          <a:p>
            <a:pPr indent="-298450" lvl="0" marL="457200" rtl="0" algn="l">
              <a:lnSpc>
                <a:spcPct val="100000"/>
              </a:lnSpc>
              <a:spcBef>
                <a:spcPts val="0"/>
              </a:spcBef>
              <a:spcAft>
                <a:spcPts val="0"/>
              </a:spcAft>
              <a:buSzPts val="1100"/>
              <a:buChar char="-"/>
            </a:pPr>
            <a:r>
              <a:rPr lang="en"/>
              <a:t>entropy that measures the level of impurity in a group of examples.</a:t>
            </a:r>
            <a:endParaRPr/>
          </a:p>
          <a:p>
            <a:pPr indent="-298450" lvl="0" marL="457200" rtl="0" algn="l">
              <a:lnSpc>
                <a:spcPct val="100000"/>
              </a:lnSpc>
              <a:spcBef>
                <a:spcPts val="0"/>
              </a:spcBef>
              <a:spcAft>
                <a:spcPts val="0"/>
              </a:spcAft>
              <a:buSzPts val="1100"/>
              <a:buChar char="-"/>
            </a:pPr>
            <a:r>
              <a:rPr lang="en"/>
              <a:t>Note that entropy is 0 if all the members of S belong to the same class.</a:t>
            </a:r>
            <a:endParaRPr/>
          </a:p>
          <a:p>
            <a:pPr indent="-298450" lvl="0" marL="457200" rtl="0" algn="l">
              <a:lnSpc>
                <a:spcPct val="100000"/>
              </a:lnSpc>
              <a:spcBef>
                <a:spcPts val="0"/>
              </a:spcBef>
              <a:spcAft>
                <a:spcPts val="0"/>
              </a:spcAft>
              <a:buSzPts val="1100"/>
              <a:buChar char="-"/>
            </a:pPr>
            <a:r>
              <a:rPr lang="en"/>
              <a:t>Entropy is 1 when the sample contains an equal number of positive and negative examples. If the sample contains unequal number of positive and negative examples, entropy is between 0 and 1.</a:t>
            </a:r>
            <a:endParaRPr/>
          </a:p>
          <a:p>
            <a:pPr indent="-298450" lvl="0" marL="457200" rtl="0" algn="l">
              <a:lnSpc>
                <a:spcPct val="100000"/>
              </a:lnSpc>
              <a:spcBef>
                <a:spcPts val="0"/>
              </a:spcBef>
              <a:spcAft>
                <a:spcPts val="0"/>
              </a:spcAft>
              <a:buSzPts val="1100"/>
              <a:buChar char="-"/>
            </a:pPr>
            <a:r>
              <a:rPr lang="en" u="sng">
                <a:solidFill>
                  <a:schemeClr val="hlink"/>
                </a:solidFill>
                <a:hlinkClick r:id="rId2"/>
              </a:rPr>
              <a:t>https://www.hackerearth.com/practice/machine-learning/machine-learning-algorithms/ml-decision-tree/tutorial/#:~:text=determine%20its%20performance-,Introduction,with%20simple%20linear%20decision%20surface</a:t>
            </a:r>
            <a:r>
              <a:rPr lang="en"/>
              <a: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ff10cb255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1ff10cb2554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Now let's talk about random force as a way to improve performance off single decision trees.</a:t>
            </a:r>
            <a:endParaRPr/>
          </a:p>
          <a:p>
            <a:pPr indent="-298450" lvl="0" marL="457200" rtl="0" algn="l">
              <a:lnSpc>
                <a:spcPct val="100000"/>
              </a:lnSpc>
              <a:spcBef>
                <a:spcPts val="0"/>
              </a:spcBef>
              <a:spcAft>
                <a:spcPts val="0"/>
              </a:spcAft>
              <a:buSzPts val="1100"/>
              <a:buChar char="-"/>
            </a:pPr>
            <a:r>
              <a:rPr lang="en"/>
              <a:t>The primary weakness of decision trees is that they don't tend to have the best predictive accuracy</a:t>
            </a:r>
            <a:endParaRPr/>
          </a:p>
          <a:p>
            <a:pPr indent="-298450" lvl="0" marL="457200" rtl="0" algn="l">
              <a:lnSpc>
                <a:spcPct val="100000"/>
              </a:lnSpc>
              <a:spcBef>
                <a:spcPts val="0"/>
              </a:spcBef>
              <a:spcAft>
                <a:spcPts val="0"/>
              </a:spcAft>
              <a:buSzPts val="1100"/>
              <a:buChar char="-"/>
            </a:pPr>
            <a:r>
              <a:rPr lang="en"/>
              <a:t>.</a:t>
            </a:r>
            <a:endParaRPr/>
          </a:p>
          <a:p>
            <a:pPr indent="-298450" lvl="0" marL="457200" rtl="0" algn="l">
              <a:lnSpc>
                <a:spcPct val="100000"/>
              </a:lnSpc>
              <a:spcBef>
                <a:spcPts val="0"/>
              </a:spcBef>
              <a:spcAft>
                <a:spcPts val="0"/>
              </a:spcAft>
              <a:buSzPts val="1100"/>
              <a:buChar char="-"/>
            </a:pPr>
            <a:r>
              <a:rPr lang="en"/>
              <a:t>This is partially due to the high variance meaning that different splits in the training data can lead</a:t>
            </a:r>
            <a:endParaRPr/>
          </a:p>
          <a:p>
            <a:pPr indent="-298450" lvl="0" marL="457200" rtl="0" algn="l">
              <a:lnSpc>
                <a:spcPct val="100000"/>
              </a:lnSpc>
              <a:spcBef>
                <a:spcPts val="0"/>
              </a:spcBef>
              <a:spcAft>
                <a:spcPts val="0"/>
              </a:spcAft>
              <a:buSzPts val="1100"/>
              <a:buChar char="-"/>
            </a:pPr>
            <a:r>
              <a:rPr lang="en"/>
              <a:t>to very different trees.</a:t>
            </a:r>
            <a:endParaRPr/>
          </a:p>
          <a:p>
            <a:pPr indent="-298450" lvl="0" marL="457200" rtl="0" algn="l">
              <a:lnSpc>
                <a:spcPct val="100000"/>
              </a:lnSpc>
              <a:spcBef>
                <a:spcPts val="0"/>
              </a:spcBef>
              <a:spcAft>
                <a:spcPts val="0"/>
              </a:spcAft>
              <a:buSzPts val="1100"/>
              <a:buChar char="-"/>
            </a:pPr>
            <a:r>
              <a:rPr lang="en"/>
              <a:t>Bagging is a general purpose procedure for reducing the variance of machine learning method</a:t>
            </a:r>
            <a:endParaRPr/>
          </a:p>
          <a:p>
            <a:pPr indent="-298450" lvl="0" marL="457200" rtl="0" algn="l">
              <a:lnSpc>
                <a:spcPct val="100000"/>
              </a:lnSpc>
              <a:spcBef>
                <a:spcPts val="0"/>
              </a:spcBef>
              <a:spcAft>
                <a:spcPts val="0"/>
              </a:spcAft>
              <a:buSzPts val="1100"/>
              <a:buChar char="-"/>
            </a:pPr>
            <a:r>
              <a:rPr lang="en"/>
              <a:t>We can build off the idea of bagging by utilizing random force random force.</a:t>
            </a:r>
            <a:endParaRPr/>
          </a:p>
          <a:p>
            <a:pPr indent="-298450" lvl="0" marL="457200" rtl="0" algn="l">
              <a:lnSpc>
                <a:spcPct val="100000"/>
              </a:lnSpc>
              <a:spcBef>
                <a:spcPts val="0"/>
              </a:spcBef>
              <a:spcAft>
                <a:spcPts val="0"/>
              </a:spcAft>
              <a:buSzPts val="1100"/>
              <a:buChar char="-"/>
            </a:pPr>
            <a:r>
              <a:rPr lang="en"/>
              <a:t>It's just a slight variation of these bag to trees that has even better performance.</a:t>
            </a:r>
            <a:endParaRPr/>
          </a:p>
          <a:p>
            <a:pPr indent="-298450" lvl="0" marL="457200" rtl="0" algn="l">
              <a:lnSpc>
                <a:spcPct val="100000"/>
              </a:lnSpc>
              <a:spcBef>
                <a:spcPts val="0"/>
              </a:spcBef>
              <a:spcAft>
                <a:spcPts val="0"/>
              </a:spcAft>
              <a:buSzPts val="1100"/>
              <a:buChar char="-"/>
            </a:pPr>
            <a:r>
              <a:rPr lang="en"/>
              <a:t>Which is what we're going to be discussing and coding out in our what we do of a random forest as we</a:t>
            </a:r>
            <a:endParaRPr/>
          </a:p>
          <a:p>
            <a:pPr indent="-298450" lvl="0" marL="457200" rtl="0" algn="l">
              <a:lnSpc>
                <a:spcPct val="100000"/>
              </a:lnSpc>
              <a:spcBef>
                <a:spcPts val="0"/>
              </a:spcBef>
              <a:spcAft>
                <a:spcPts val="0"/>
              </a:spcAft>
              <a:buSzPts val="1100"/>
              <a:buChar char="-"/>
            </a:pPr>
            <a:r>
              <a:rPr lang="en"/>
              <a:t>create an ensemble of decision trees using bootstrap samples of the training set bootstrap samples of</a:t>
            </a:r>
            <a:endParaRPr/>
          </a:p>
          <a:p>
            <a:pPr indent="-298450" lvl="0" marL="457200" rtl="0" algn="l">
              <a:lnSpc>
                <a:spcPct val="100000"/>
              </a:lnSpc>
              <a:spcBef>
                <a:spcPts val="0"/>
              </a:spcBef>
              <a:spcAft>
                <a:spcPts val="0"/>
              </a:spcAft>
              <a:buSzPts val="1100"/>
              <a:buChar char="-"/>
            </a:pPr>
            <a:r>
              <a:rPr lang="en"/>
              <a:t>the training set just means sampling from the training set with replacement.</a:t>
            </a:r>
            <a:endParaRPr/>
          </a:p>
          <a:p>
            <a:pPr indent="-298450" lvl="0" marL="457200" rtl="0" algn="l">
              <a:lnSpc>
                <a:spcPct val="100000"/>
              </a:lnSpc>
              <a:spcBef>
                <a:spcPts val="0"/>
              </a:spcBef>
              <a:spcAft>
                <a:spcPts val="0"/>
              </a:spcAft>
              <a:buSzPts val="1100"/>
              <a:buChar char="-"/>
            </a:pPr>
            <a:r>
              <a:rPr lang="en"/>
              <a:t>However we're building each tree each time a split is considered a random sample of M features is chosen</a:t>
            </a:r>
            <a:endParaRPr/>
          </a:p>
          <a:p>
            <a:pPr indent="-298450" lvl="0" marL="457200" rtl="0" algn="l">
              <a:lnSpc>
                <a:spcPct val="100000"/>
              </a:lnSpc>
              <a:spcBef>
                <a:spcPts val="0"/>
              </a:spcBef>
              <a:spcAft>
                <a:spcPts val="0"/>
              </a:spcAft>
              <a:buSzPts val="1100"/>
              <a:buChar char="-"/>
            </a:pPr>
            <a:r>
              <a:rPr lang="en"/>
              <a:t>as a split candidate from the full set of p features.</a:t>
            </a:r>
            <a:endParaRPr/>
          </a:p>
          <a:p>
            <a:pPr indent="-298450" lvl="0" marL="457200" rtl="0" algn="l">
              <a:lnSpc>
                <a:spcPct val="100000"/>
              </a:lnSpc>
              <a:spcBef>
                <a:spcPts val="0"/>
              </a:spcBef>
              <a:spcAft>
                <a:spcPts val="0"/>
              </a:spcAft>
              <a:buSzPts val="1100"/>
              <a:buChar char="-"/>
            </a:pPr>
            <a:r>
              <a:rPr lang="en"/>
              <a:t>The split is only allowed to use one of those m features a new random sample of features is chosen for</a:t>
            </a:r>
            <a:endParaRPr/>
          </a:p>
          <a:p>
            <a:pPr indent="-298450" lvl="0" marL="457200" rtl="0" algn="l">
              <a:lnSpc>
                <a:spcPct val="100000"/>
              </a:lnSpc>
              <a:spcBef>
                <a:spcPts val="0"/>
              </a:spcBef>
              <a:spcAft>
                <a:spcPts val="0"/>
              </a:spcAft>
              <a:buSzPts val="1100"/>
              <a:buChar char="-"/>
            </a:pPr>
            <a:r>
              <a:rPr lang="en"/>
              <a:t>every single tree every single split for classification.</a:t>
            </a:r>
            <a:endParaRPr/>
          </a:p>
          <a:p>
            <a:pPr indent="-298450" lvl="0" marL="457200" rtl="0" algn="l">
              <a:lnSpc>
                <a:spcPct val="100000"/>
              </a:lnSpc>
              <a:spcBef>
                <a:spcPts val="0"/>
              </a:spcBef>
              <a:spcAft>
                <a:spcPts val="0"/>
              </a:spcAft>
              <a:buSzPts val="1100"/>
              <a:buChar char="-"/>
            </a:pPr>
            <a:r>
              <a:rPr lang="en"/>
              <a:t>This M. random sample of M features is typically chosen to be the square root of P where P is the full</a:t>
            </a:r>
            <a:endParaRPr/>
          </a:p>
          <a:p>
            <a:pPr indent="-298450" lvl="0" marL="457200" rtl="0" algn="l">
              <a:lnSpc>
                <a:spcPct val="100000"/>
              </a:lnSpc>
              <a:spcBef>
                <a:spcPts val="0"/>
              </a:spcBef>
              <a:spcAft>
                <a:spcPts val="0"/>
              </a:spcAft>
              <a:buSzPts val="1100"/>
              <a:buChar char="-"/>
            </a:pPr>
            <a:r>
              <a:rPr lang="en"/>
              <a:t>set of features.</a:t>
            </a:r>
            <a:endParaRPr/>
          </a:p>
          <a:p>
            <a:pPr indent="-298450" lvl="0" marL="457200" rtl="0" algn="l">
              <a:lnSpc>
                <a:spcPct val="100000"/>
              </a:lnSpc>
              <a:spcBef>
                <a:spcPts val="0"/>
              </a:spcBef>
              <a:spcAft>
                <a:spcPts val="0"/>
              </a:spcAft>
              <a:buSzPts val="1100"/>
              <a:buChar char="-"/>
            </a:pPr>
            <a:r>
              <a:rPr lang="en"/>
              <a:t>You may be wondering what's the point of using random force.</a:t>
            </a:r>
            <a:endParaRPr/>
          </a:p>
          <a:p>
            <a:pPr indent="-298450" lvl="0" marL="457200" rtl="0" algn="l">
              <a:lnSpc>
                <a:spcPct val="100000"/>
              </a:lnSpc>
              <a:spcBef>
                <a:spcPts val="0"/>
              </a:spcBef>
              <a:spcAft>
                <a:spcPts val="0"/>
              </a:spcAft>
              <a:buSzPts val="1100"/>
              <a:buChar char="-"/>
            </a:pPr>
            <a:r>
              <a:rPr lang="en"/>
              <a:t>Well suppose there is one very strong feature in the data set a feature that's really strong at predicting</a:t>
            </a:r>
            <a:endParaRPr/>
          </a:p>
          <a:p>
            <a:pPr indent="-298450" lvl="0" marL="457200" rtl="0" algn="l">
              <a:lnSpc>
                <a:spcPct val="100000"/>
              </a:lnSpc>
              <a:spcBef>
                <a:spcPts val="0"/>
              </a:spcBef>
              <a:spcAft>
                <a:spcPts val="0"/>
              </a:spcAft>
              <a:buSzPts val="1100"/>
              <a:buChar char="-"/>
            </a:pPr>
            <a:r>
              <a:rPr lang="en"/>
              <a:t>a certain class when using bagged trees.</a:t>
            </a:r>
            <a:endParaRPr/>
          </a:p>
          <a:p>
            <a:pPr indent="-298450" lvl="0" marL="457200" rtl="0" algn="l">
              <a:lnSpc>
                <a:spcPct val="100000"/>
              </a:lnSpc>
              <a:spcBef>
                <a:spcPts val="0"/>
              </a:spcBef>
              <a:spcAft>
                <a:spcPts val="0"/>
              </a:spcAft>
              <a:buSzPts val="1100"/>
              <a:buChar char="-"/>
            </a:pPr>
            <a:r>
              <a:rPr lang="en"/>
              <a:t>That's that bootstrap sampling.</a:t>
            </a:r>
            <a:endParaRPr/>
          </a:p>
          <a:p>
            <a:pPr indent="-298450" lvl="0" marL="457200" rtl="0" algn="l">
              <a:lnSpc>
                <a:spcPct val="100000"/>
              </a:lnSpc>
              <a:spcBef>
                <a:spcPts val="0"/>
              </a:spcBef>
              <a:spcAft>
                <a:spcPts val="0"/>
              </a:spcAft>
              <a:buSzPts val="1100"/>
              <a:buChar char="-"/>
            </a:pPr>
            <a:r>
              <a:rPr lang="en"/>
              <a:t>Most of the trees will use that feature as the top split that's going to result in ensemble of really</a:t>
            </a:r>
            <a:endParaRPr/>
          </a:p>
          <a:p>
            <a:pPr indent="-298450" lvl="0" marL="457200" rtl="0" algn="l">
              <a:lnSpc>
                <a:spcPct val="100000"/>
              </a:lnSpc>
              <a:spcBef>
                <a:spcPts val="0"/>
              </a:spcBef>
              <a:spcAft>
                <a:spcPts val="0"/>
              </a:spcAft>
              <a:buSzPts val="1100"/>
              <a:buChar char="-"/>
            </a:pPr>
            <a:r>
              <a:rPr lang="en"/>
              <a:t>similar trees that are highly correlated which is something you want to avoid averaging highly correlated</a:t>
            </a:r>
            <a:endParaRPr/>
          </a:p>
          <a:p>
            <a:pPr indent="-298450" lvl="0" marL="457200" rtl="0" algn="l">
              <a:lnSpc>
                <a:spcPct val="100000"/>
              </a:lnSpc>
              <a:spcBef>
                <a:spcPts val="0"/>
              </a:spcBef>
              <a:spcAft>
                <a:spcPts val="0"/>
              </a:spcAft>
              <a:buSzPts val="1100"/>
              <a:buChar char="-"/>
            </a:pPr>
            <a:r>
              <a:rPr lang="en"/>
              <a:t>quantities does not significantly reduce variance.</a:t>
            </a:r>
            <a:endParaRPr/>
          </a:p>
          <a:p>
            <a:pPr indent="-298450" lvl="0" marL="457200" rtl="0" algn="l">
              <a:lnSpc>
                <a:spcPct val="100000"/>
              </a:lnSpc>
              <a:spcBef>
                <a:spcPts val="0"/>
              </a:spcBef>
              <a:spcAft>
                <a:spcPts val="0"/>
              </a:spcAft>
              <a:buSzPts val="1100"/>
              <a:buChar char="-"/>
            </a:pPr>
            <a:r>
              <a:rPr lang="en"/>
              <a:t>I randomly leaving out candidate features from each split random force are going to Dijk correlate to</a:t>
            </a:r>
            <a:endParaRPr/>
          </a:p>
          <a:p>
            <a:pPr indent="-298450" lvl="0" marL="457200" rtl="0" algn="l">
              <a:lnSpc>
                <a:spcPct val="100000"/>
              </a:lnSpc>
              <a:spcBef>
                <a:spcPts val="0"/>
              </a:spcBef>
              <a:spcAft>
                <a:spcPts val="0"/>
              </a:spcAft>
              <a:buSzPts val="1100"/>
              <a:buChar char="-"/>
            </a:pPr>
            <a:r>
              <a:rPr lang="en"/>
              <a:t>trees.</a:t>
            </a:r>
            <a:endParaRPr/>
          </a:p>
          <a:p>
            <a:pPr indent="-298450" lvl="0" marL="457200" rtl="0" algn="l">
              <a:lnSpc>
                <a:spcPct val="100000"/>
              </a:lnSpc>
              <a:spcBef>
                <a:spcPts val="0"/>
              </a:spcBef>
              <a:spcAft>
                <a:spcPts val="0"/>
              </a:spcAft>
              <a:buSzPts val="1100"/>
              <a:buChar char="-"/>
            </a:pPr>
            <a:r>
              <a:rPr lang="en"/>
              <a:t>Meaning making the trees in the pendant of each other such that the averaging process can reduce the</a:t>
            </a:r>
            <a:endParaRPr/>
          </a:p>
          <a:p>
            <a:pPr indent="-298450" lvl="0" marL="457200" rtl="0" algn="l">
              <a:lnSpc>
                <a:spcPct val="100000"/>
              </a:lnSpc>
              <a:spcBef>
                <a:spcPts val="0"/>
              </a:spcBef>
              <a:spcAft>
                <a:spcPts val="0"/>
              </a:spcAft>
              <a:buSzPts val="1100"/>
              <a:buChar char="-"/>
            </a:pPr>
            <a:r>
              <a:rPr lang="en"/>
              <a:t>variance of the resulting model.</a:t>
            </a:r>
            <a:endParaRPr/>
          </a:p>
          <a:p>
            <a:pPr indent="-298450" lvl="0" marL="457200" rtl="0" algn="l">
              <a:lnSpc>
                <a:spcPct val="100000"/>
              </a:lnSpc>
              <a:spcBef>
                <a:spcPts val="0"/>
              </a:spcBef>
              <a:spcAft>
                <a:spcPts val="0"/>
              </a:spcAft>
              <a:buSzPts val="1100"/>
              <a:buChar char="-"/>
            </a:pPr>
            <a:r>
              <a:rPr lang="en"/>
              <a:t>So we won't be affected by features that really strongly predict declasse data.</a:t>
            </a:r>
            <a:endParaRPr/>
          </a:p>
          <a:p>
            <a:pPr indent="-298450" lvl="0" marL="457200" rtl="0" algn="l">
              <a:lnSpc>
                <a:spcPct val="100000"/>
              </a:lnSpc>
              <a:spcBef>
                <a:spcPts val="0"/>
              </a:spcBef>
              <a:spcAft>
                <a:spcPts val="0"/>
              </a:spcAft>
              <a:buSzPts val="1100"/>
              <a:buChar char="-"/>
            </a:pPr>
            <a:r>
              <a:rPr lang="en"/>
              <a:t>Now that we've taken a look at the theoretical background behind this isn't trees in random force.</a:t>
            </a:r>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Bagging</a:t>
            </a:r>
            <a:endParaRPr sz="1600">
              <a:solidFill>
                <a:srgbClr val="3C4043"/>
              </a:solidFill>
              <a:highlight>
                <a:schemeClr val="lt1"/>
              </a:highlight>
              <a:latin typeface="Roboto"/>
              <a:ea typeface="Roboto"/>
              <a:cs typeface="Roboto"/>
              <a:sym typeface="Roboto"/>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Boostrapped samples  → sampling with replacement </a:t>
            </a:r>
            <a:endParaRPr sz="1600">
              <a:solidFill>
                <a:srgbClr val="3C4043"/>
              </a:solidFill>
              <a:highlight>
                <a:schemeClr val="lt1"/>
              </a:highlight>
              <a:latin typeface="Roboto"/>
              <a:ea typeface="Roboto"/>
              <a:cs typeface="Roboto"/>
              <a:sym typeface="Roboto"/>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 </a:t>
            </a:r>
            <a:r>
              <a:rPr lang="en" sz="1800">
                <a:solidFill>
                  <a:schemeClr val="dk1"/>
                </a:solidFill>
              </a:rPr>
              <a:t>For classification, m is typically chosen to be the</a:t>
            </a:r>
            <a:endParaRPr sz="1800">
              <a:solidFill>
                <a:schemeClr val="dk1"/>
              </a:solidFill>
            </a:endParaRPr>
          </a:p>
          <a:p>
            <a:pPr indent="-330200" lvl="0" marL="457200" rtl="0" algn="l">
              <a:lnSpc>
                <a:spcPct val="115000"/>
              </a:lnSpc>
              <a:spcBef>
                <a:spcPts val="0"/>
              </a:spcBef>
              <a:spcAft>
                <a:spcPts val="0"/>
              </a:spcAft>
              <a:buClr>
                <a:srgbClr val="3C4043"/>
              </a:buClr>
              <a:buSzPts val="1600"/>
              <a:buFont typeface="Roboto"/>
              <a:buChar char="-"/>
            </a:pPr>
            <a:r>
              <a:rPr lang="en" sz="1800">
                <a:solidFill>
                  <a:schemeClr val="dk1"/>
                </a:solidFill>
              </a:rPr>
              <a:t>square root of p.</a:t>
            </a:r>
            <a:endParaRPr sz="1800">
              <a:solidFill>
                <a:schemeClr val="dk1"/>
              </a:solidFill>
            </a:endParaRPr>
          </a:p>
          <a:p>
            <a:pPr indent="0" lvl="0" marL="0" rtl="0" algn="l">
              <a:spcBef>
                <a:spcPts val="1100"/>
              </a:spcBef>
              <a:spcAft>
                <a:spcPts val="0"/>
              </a:spcAft>
              <a:buNone/>
            </a:pPr>
            <a:r>
              <a:t/>
            </a:r>
            <a:endParaRPr sz="1600">
              <a:solidFill>
                <a:srgbClr val="3C4043"/>
              </a:solidFill>
              <a:highlight>
                <a:schemeClr val="lt1"/>
              </a:highlight>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ff10cb2554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1ff10cb2554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Now let's talk about random force as a way to improve performance off single decision trees.</a:t>
            </a:r>
            <a:endParaRPr/>
          </a:p>
          <a:p>
            <a:pPr indent="-298450" lvl="0" marL="457200" rtl="0" algn="l">
              <a:lnSpc>
                <a:spcPct val="100000"/>
              </a:lnSpc>
              <a:spcBef>
                <a:spcPts val="0"/>
              </a:spcBef>
              <a:spcAft>
                <a:spcPts val="0"/>
              </a:spcAft>
              <a:buSzPts val="1100"/>
              <a:buChar char="-"/>
            </a:pPr>
            <a:r>
              <a:rPr lang="en"/>
              <a:t>The primary weakness of decision trees is that they don't tend to have the best predictive accuracy</a:t>
            </a:r>
            <a:endParaRPr/>
          </a:p>
          <a:p>
            <a:pPr indent="-298450" lvl="0" marL="457200" rtl="0" algn="l">
              <a:lnSpc>
                <a:spcPct val="100000"/>
              </a:lnSpc>
              <a:spcBef>
                <a:spcPts val="0"/>
              </a:spcBef>
              <a:spcAft>
                <a:spcPts val="0"/>
              </a:spcAft>
              <a:buSzPts val="1100"/>
              <a:buChar char="-"/>
            </a:pPr>
            <a:r>
              <a:rPr lang="en"/>
              <a:t>.</a:t>
            </a:r>
            <a:endParaRPr/>
          </a:p>
          <a:p>
            <a:pPr indent="-298450" lvl="0" marL="457200" rtl="0" algn="l">
              <a:lnSpc>
                <a:spcPct val="100000"/>
              </a:lnSpc>
              <a:spcBef>
                <a:spcPts val="0"/>
              </a:spcBef>
              <a:spcAft>
                <a:spcPts val="0"/>
              </a:spcAft>
              <a:buSzPts val="1100"/>
              <a:buChar char="-"/>
            </a:pPr>
            <a:r>
              <a:rPr lang="en"/>
              <a:t>This is partially due to the high variance meaning that different splits in the training data can lead</a:t>
            </a:r>
            <a:endParaRPr/>
          </a:p>
          <a:p>
            <a:pPr indent="-298450" lvl="0" marL="457200" rtl="0" algn="l">
              <a:lnSpc>
                <a:spcPct val="100000"/>
              </a:lnSpc>
              <a:spcBef>
                <a:spcPts val="0"/>
              </a:spcBef>
              <a:spcAft>
                <a:spcPts val="0"/>
              </a:spcAft>
              <a:buSzPts val="1100"/>
              <a:buChar char="-"/>
            </a:pPr>
            <a:r>
              <a:rPr lang="en"/>
              <a:t>to very different trees.</a:t>
            </a:r>
            <a:endParaRPr/>
          </a:p>
          <a:p>
            <a:pPr indent="-298450" lvl="0" marL="457200" rtl="0" algn="l">
              <a:lnSpc>
                <a:spcPct val="100000"/>
              </a:lnSpc>
              <a:spcBef>
                <a:spcPts val="0"/>
              </a:spcBef>
              <a:spcAft>
                <a:spcPts val="0"/>
              </a:spcAft>
              <a:buSzPts val="1100"/>
              <a:buChar char="-"/>
            </a:pPr>
            <a:r>
              <a:rPr lang="en"/>
              <a:t>Bagging is a general purpose procedure for reducing the variance of machine learning method</a:t>
            </a:r>
            <a:endParaRPr/>
          </a:p>
          <a:p>
            <a:pPr indent="-298450" lvl="0" marL="457200" rtl="0" algn="l">
              <a:lnSpc>
                <a:spcPct val="100000"/>
              </a:lnSpc>
              <a:spcBef>
                <a:spcPts val="0"/>
              </a:spcBef>
              <a:spcAft>
                <a:spcPts val="0"/>
              </a:spcAft>
              <a:buSzPts val="1100"/>
              <a:buChar char="-"/>
            </a:pPr>
            <a:r>
              <a:rPr lang="en"/>
              <a:t>We can build off the idea of bagging by utilizing random force random force.</a:t>
            </a:r>
            <a:endParaRPr/>
          </a:p>
          <a:p>
            <a:pPr indent="-298450" lvl="0" marL="457200" rtl="0" algn="l">
              <a:lnSpc>
                <a:spcPct val="100000"/>
              </a:lnSpc>
              <a:spcBef>
                <a:spcPts val="0"/>
              </a:spcBef>
              <a:spcAft>
                <a:spcPts val="0"/>
              </a:spcAft>
              <a:buSzPts val="1100"/>
              <a:buChar char="-"/>
            </a:pPr>
            <a:r>
              <a:rPr lang="en"/>
              <a:t>It's just a slight variation of these bag to trees that has even better performance.</a:t>
            </a:r>
            <a:endParaRPr/>
          </a:p>
          <a:p>
            <a:pPr indent="-298450" lvl="0" marL="457200" rtl="0" algn="l">
              <a:lnSpc>
                <a:spcPct val="100000"/>
              </a:lnSpc>
              <a:spcBef>
                <a:spcPts val="0"/>
              </a:spcBef>
              <a:spcAft>
                <a:spcPts val="0"/>
              </a:spcAft>
              <a:buSzPts val="1100"/>
              <a:buChar char="-"/>
            </a:pPr>
            <a:r>
              <a:rPr lang="en"/>
              <a:t>Which is what we're going to be discussing and coding out in our what we do of a random forest as we</a:t>
            </a:r>
            <a:endParaRPr/>
          </a:p>
          <a:p>
            <a:pPr indent="-298450" lvl="0" marL="457200" rtl="0" algn="l">
              <a:lnSpc>
                <a:spcPct val="100000"/>
              </a:lnSpc>
              <a:spcBef>
                <a:spcPts val="0"/>
              </a:spcBef>
              <a:spcAft>
                <a:spcPts val="0"/>
              </a:spcAft>
              <a:buSzPts val="1100"/>
              <a:buChar char="-"/>
            </a:pPr>
            <a:r>
              <a:rPr lang="en"/>
              <a:t>create an ensemble of decision trees using bootstrap samples of the training set bootstrap samples of</a:t>
            </a:r>
            <a:endParaRPr/>
          </a:p>
          <a:p>
            <a:pPr indent="-298450" lvl="0" marL="457200" rtl="0" algn="l">
              <a:lnSpc>
                <a:spcPct val="100000"/>
              </a:lnSpc>
              <a:spcBef>
                <a:spcPts val="0"/>
              </a:spcBef>
              <a:spcAft>
                <a:spcPts val="0"/>
              </a:spcAft>
              <a:buSzPts val="1100"/>
              <a:buChar char="-"/>
            </a:pPr>
            <a:r>
              <a:rPr lang="en"/>
              <a:t>the training set just means sampling from the training set with replacement.</a:t>
            </a:r>
            <a:endParaRPr/>
          </a:p>
          <a:p>
            <a:pPr indent="-298450" lvl="0" marL="457200" rtl="0" algn="l">
              <a:lnSpc>
                <a:spcPct val="100000"/>
              </a:lnSpc>
              <a:spcBef>
                <a:spcPts val="0"/>
              </a:spcBef>
              <a:spcAft>
                <a:spcPts val="0"/>
              </a:spcAft>
              <a:buSzPts val="1100"/>
              <a:buChar char="-"/>
            </a:pPr>
            <a:r>
              <a:rPr lang="en"/>
              <a:t>However we're building each tree each time a split is considered a random sample of M features is chosen</a:t>
            </a:r>
            <a:endParaRPr/>
          </a:p>
          <a:p>
            <a:pPr indent="-298450" lvl="0" marL="457200" rtl="0" algn="l">
              <a:lnSpc>
                <a:spcPct val="100000"/>
              </a:lnSpc>
              <a:spcBef>
                <a:spcPts val="0"/>
              </a:spcBef>
              <a:spcAft>
                <a:spcPts val="0"/>
              </a:spcAft>
              <a:buSzPts val="1100"/>
              <a:buChar char="-"/>
            </a:pPr>
            <a:r>
              <a:rPr lang="en"/>
              <a:t>as a split candidate from the full set of p features.</a:t>
            </a:r>
            <a:endParaRPr/>
          </a:p>
          <a:p>
            <a:pPr indent="-298450" lvl="0" marL="457200" rtl="0" algn="l">
              <a:lnSpc>
                <a:spcPct val="100000"/>
              </a:lnSpc>
              <a:spcBef>
                <a:spcPts val="0"/>
              </a:spcBef>
              <a:spcAft>
                <a:spcPts val="0"/>
              </a:spcAft>
              <a:buSzPts val="1100"/>
              <a:buChar char="-"/>
            </a:pPr>
            <a:r>
              <a:rPr lang="en"/>
              <a:t>The split is only allowed to use one of those m features a new random sample of features is chosen for</a:t>
            </a:r>
            <a:endParaRPr/>
          </a:p>
          <a:p>
            <a:pPr indent="-298450" lvl="0" marL="457200" rtl="0" algn="l">
              <a:lnSpc>
                <a:spcPct val="100000"/>
              </a:lnSpc>
              <a:spcBef>
                <a:spcPts val="0"/>
              </a:spcBef>
              <a:spcAft>
                <a:spcPts val="0"/>
              </a:spcAft>
              <a:buSzPts val="1100"/>
              <a:buChar char="-"/>
            </a:pPr>
            <a:r>
              <a:rPr lang="en"/>
              <a:t>every single tree every single split for classification.</a:t>
            </a:r>
            <a:endParaRPr/>
          </a:p>
          <a:p>
            <a:pPr indent="-298450" lvl="0" marL="457200" rtl="0" algn="l">
              <a:lnSpc>
                <a:spcPct val="100000"/>
              </a:lnSpc>
              <a:spcBef>
                <a:spcPts val="0"/>
              </a:spcBef>
              <a:spcAft>
                <a:spcPts val="0"/>
              </a:spcAft>
              <a:buSzPts val="1100"/>
              <a:buChar char="-"/>
            </a:pPr>
            <a:r>
              <a:rPr lang="en"/>
              <a:t>This M. random sample of M features is typically chosen to be the square root of P where P is the full</a:t>
            </a:r>
            <a:endParaRPr/>
          </a:p>
          <a:p>
            <a:pPr indent="-298450" lvl="0" marL="457200" rtl="0" algn="l">
              <a:lnSpc>
                <a:spcPct val="100000"/>
              </a:lnSpc>
              <a:spcBef>
                <a:spcPts val="0"/>
              </a:spcBef>
              <a:spcAft>
                <a:spcPts val="0"/>
              </a:spcAft>
              <a:buSzPts val="1100"/>
              <a:buChar char="-"/>
            </a:pPr>
            <a:r>
              <a:rPr lang="en"/>
              <a:t>set of features.</a:t>
            </a:r>
            <a:endParaRPr/>
          </a:p>
          <a:p>
            <a:pPr indent="-298450" lvl="0" marL="457200" rtl="0" algn="l">
              <a:lnSpc>
                <a:spcPct val="100000"/>
              </a:lnSpc>
              <a:spcBef>
                <a:spcPts val="0"/>
              </a:spcBef>
              <a:spcAft>
                <a:spcPts val="0"/>
              </a:spcAft>
              <a:buSzPts val="1100"/>
              <a:buChar char="-"/>
            </a:pPr>
            <a:r>
              <a:rPr lang="en"/>
              <a:t>You may be wondering what's the point of using random force.</a:t>
            </a:r>
            <a:endParaRPr/>
          </a:p>
          <a:p>
            <a:pPr indent="-298450" lvl="0" marL="457200" rtl="0" algn="l">
              <a:lnSpc>
                <a:spcPct val="100000"/>
              </a:lnSpc>
              <a:spcBef>
                <a:spcPts val="0"/>
              </a:spcBef>
              <a:spcAft>
                <a:spcPts val="0"/>
              </a:spcAft>
              <a:buSzPts val="1100"/>
              <a:buChar char="-"/>
            </a:pPr>
            <a:r>
              <a:rPr lang="en"/>
              <a:t>Well suppose there is one very strong feature in the data set a feature that's really strong at predicting</a:t>
            </a:r>
            <a:endParaRPr/>
          </a:p>
          <a:p>
            <a:pPr indent="-298450" lvl="0" marL="457200" rtl="0" algn="l">
              <a:lnSpc>
                <a:spcPct val="100000"/>
              </a:lnSpc>
              <a:spcBef>
                <a:spcPts val="0"/>
              </a:spcBef>
              <a:spcAft>
                <a:spcPts val="0"/>
              </a:spcAft>
              <a:buSzPts val="1100"/>
              <a:buChar char="-"/>
            </a:pPr>
            <a:r>
              <a:rPr lang="en"/>
              <a:t>a certain class when using bagged trees.</a:t>
            </a:r>
            <a:endParaRPr/>
          </a:p>
          <a:p>
            <a:pPr indent="-298450" lvl="0" marL="457200" rtl="0" algn="l">
              <a:lnSpc>
                <a:spcPct val="100000"/>
              </a:lnSpc>
              <a:spcBef>
                <a:spcPts val="0"/>
              </a:spcBef>
              <a:spcAft>
                <a:spcPts val="0"/>
              </a:spcAft>
              <a:buSzPts val="1100"/>
              <a:buChar char="-"/>
            </a:pPr>
            <a:r>
              <a:rPr lang="en"/>
              <a:t>That's that bootstrap sampling.</a:t>
            </a:r>
            <a:endParaRPr/>
          </a:p>
          <a:p>
            <a:pPr indent="-298450" lvl="0" marL="457200" rtl="0" algn="l">
              <a:lnSpc>
                <a:spcPct val="100000"/>
              </a:lnSpc>
              <a:spcBef>
                <a:spcPts val="0"/>
              </a:spcBef>
              <a:spcAft>
                <a:spcPts val="0"/>
              </a:spcAft>
              <a:buSzPts val="1100"/>
              <a:buChar char="-"/>
            </a:pPr>
            <a:r>
              <a:rPr lang="en"/>
              <a:t>Most of the trees will use that feature as the top split that's going to result in ensemble of really</a:t>
            </a:r>
            <a:endParaRPr/>
          </a:p>
          <a:p>
            <a:pPr indent="-298450" lvl="0" marL="457200" rtl="0" algn="l">
              <a:lnSpc>
                <a:spcPct val="100000"/>
              </a:lnSpc>
              <a:spcBef>
                <a:spcPts val="0"/>
              </a:spcBef>
              <a:spcAft>
                <a:spcPts val="0"/>
              </a:spcAft>
              <a:buSzPts val="1100"/>
              <a:buChar char="-"/>
            </a:pPr>
            <a:r>
              <a:rPr lang="en"/>
              <a:t>similar trees that are highly correlated which is something you want to avoid averaging highly correlated</a:t>
            </a:r>
            <a:endParaRPr/>
          </a:p>
          <a:p>
            <a:pPr indent="-298450" lvl="0" marL="457200" rtl="0" algn="l">
              <a:lnSpc>
                <a:spcPct val="100000"/>
              </a:lnSpc>
              <a:spcBef>
                <a:spcPts val="0"/>
              </a:spcBef>
              <a:spcAft>
                <a:spcPts val="0"/>
              </a:spcAft>
              <a:buSzPts val="1100"/>
              <a:buChar char="-"/>
            </a:pPr>
            <a:r>
              <a:rPr lang="en"/>
              <a:t>quantities does not significantly reduce variance.</a:t>
            </a:r>
            <a:endParaRPr/>
          </a:p>
          <a:p>
            <a:pPr indent="-298450" lvl="0" marL="457200" rtl="0" algn="l">
              <a:lnSpc>
                <a:spcPct val="100000"/>
              </a:lnSpc>
              <a:spcBef>
                <a:spcPts val="0"/>
              </a:spcBef>
              <a:spcAft>
                <a:spcPts val="0"/>
              </a:spcAft>
              <a:buSzPts val="1100"/>
              <a:buChar char="-"/>
            </a:pPr>
            <a:r>
              <a:rPr lang="en"/>
              <a:t>I randomly leaving out candidate features from each split random force are going to Dijk correlate to</a:t>
            </a:r>
            <a:endParaRPr/>
          </a:p>
          <a:p>
            <a:pPr indent="-298450" lvl="0" marL="457200" rtl="0" algn="l">
              <a:lnSpc>
                <a:spcPct val="100000"/>
              </a:lnSpc>
              <a:spcBef>
                <a:spcPts val="0"/>
              </a:spcBef>
              <a:spcAft>
                <a:spcPts val="0"/>
              </a:spcAft>
              <a:buSzPts val="1100"/>
              <a:buChar char="-"/>
            </a:pPr>
            <a:r>
              <a:rPr lang="en"/>
              <a:t>trees.</a:t>
            </a:r>
            <a:endParaRPr/>
          </a:p>
          <a:p>
            <a:pPr indent="-298450" lvl="0" marL="457200" rtl="0" algn="l">
              <a:lnSpc>
                <a:spcPct val="100000"/>
              </a:lnSpc>
              <a:spcBef>
                <a:spcPts val="0"/>
              </a:spcBef>
              <a:spcAft>
                <a:spcPts val="0"/>
              </a:spcAft>
              <a:buSzPts val="1100"/>
              <a:buChar char="-"/>
            </a:pPr>
            <a:r>
              <a:rPr lang="en"/>
              <a:t>Meaning making the trees in the pendant of each other such that the averaging process can reduce the</a:t>
            </a:r>
            <a:endParaRPr/>
          </a:p>
          <a:p>
            <a:pPr indent="-298450" lvl="0" marL="457200" rtl="0" algn="l">
              <a:lnSpc>
                <a:spcPct val="100000"/>
              </a:lnSpc>
              <a:spcBef>
                <a:spcPts val="0"/>
              </a:spcBef>
              <a:spcAft>
                <a:spcPts val="0"/>
              </a:spcAft>
              <a:buSzPts val="1100"/>
              <a:buChar char="-"/>
            </a:pPr>
            <a:r>
              <a:rPr lang="en"/>
              <a:t>variance of the resulting model.</a:t>
            </a:r>
            <a:endParaRPr/>
          </a:p>
          <a:p>
            <a:pPr indent="-298450" lvl="0" marL="457200" rtl="0" algn="l">
              <a:lnSpc>
                <a:spcPct val="100000"/>
              </a:lnSpc>
              <a:spcBef>
                <a:spcPts val="0"/>
              </a:spcBef>
              <a:spcAft>
                <a:spcPts val="0"/>
              </a:spcAft>
              <a:buSzPts val="1100"/>
              <a:buChar char="-"/>
            </a:pPr>
            <a:r>
              <a:rPr lang="en"/>
              <a:t>So we won't be affected by features that really strongly predict declasse data.</a:t>
            </a:r>
            <a:endParaRPr/>
          </a:p>
          <a:p>
            <a:pPr indent="-298450" lvl="0" marL="457200" rtl="0" algn="l">
              <a:lnSpc>
                <a:spcPct val="100000"/>
              </a:lnSpc>
              <a:spcBef>
                <a:spcPts val="0"/>
              </a:spcBef>
              <a:spcAft>
                <a:spcPts val="0"/>
              </a:spcAft>
              <a:buSzPts val="1100"/>
              <a:buChar char="-"/>
            </a:pPr>
            <a:r>
              <a:rPr lang="en"/>
              <a:t>Now that we've taken a look at the theoretical background behind this isn't trees in random force.</a:t>
            </a:r>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Bagging</a:t>
            </a:r>
            <a:endParaRPr sz="1600">
              <a:solidFill>
                <a:srgbClr val="3C4043"/>
              </a:solidFill>
              <a:highlight>
                <a:schemeClr val="lt1"/>
              </a:highlight>
              <a:latin typeface="Roboto"/>
              <a:ea typeface="Roboto"/>
              <a:cs typeface="Roboto"/>
              <a:sym typeface="Roboto"/>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Boostrapped samples  → sampling with replacement </a:t>
            </a:r>
            <a:endParaRPr sz="1600">
              <a:solidFill>
                <a:srgbClr val="3C4043"/>
              </a:solidFill>
              <a:highlight>
                <a:schemeClr val="lt1"/>
              </a:highlight>
              <a:latin typeface="Roboto"/>
              <a:ea typeface="Roboto"/>
              <a:cs typeface="Roboto"/>
              <a:sym typeface="Roboto"/>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 </a:t>
            </a:r>
            <a:r>
              <a:rPr lang="en" sz="1800">
                <a:solidFill>
                  <a:schemeClr val="dk1"/>
                </a:solidFill>
              </a:rPr>
              <a:t>For classification, m is typically chosen to be the</a:t>
            </a:r>
            <a:endParaRPr sz="1800">
              <a:solidFill>
                <a:schemeClr val="dk1"/>
              </a:solidFill>
            </a:endParaRPr>
          </a:p>
          <a:p>
            <a:pPr indent="-330200" lvl="0" marL="457200" rtl="0" algn="l">
              <a:lnSpc>
                <a:spcPct val="115000"/>
              </a:lnSpc>
              <a:spcBef>
                <a:spcPts val="0"/>
              </a:spcBef>
              <a:spcAft>
                <a:spcPts val="0"/>
              </a:spcAft>
              <a:buClr>
                <a:srgbClr val="3C4043"/>
              </a:buClr>
              <a:buSzPts val="1600"/>
              <a:buFont typeface="Roboto"/>
              <a:buChar char="-"/>
            </a:pPr>
            <a:r>
              <a:rPr lang="en" sz="1800">
                <a:solidFill>
                  <a:schemeClr val="dk1"/>
                </a:solidFill>
              </a:rPr>
              <a:t>square root of p.</a:t>
            </a:r>
            <a:endParaRPr sz="1800">
              <a:solidFill>
                <a:schemeClr val="dk1"/>
              </a:solidFill>
            </a:endParaRPr>
          </a:p>
          <a:p>
            <a:pPr indent="0" lvl="0" marL="0" rtl="0" algn="l">
              <a:spcBef>
                <a:spcPts val="1100"/>
              </a:spcBef>
              <a:spcAft>
                <a:spcPts val="0"/>
              </a:spcAft>
              <a:buNone/>
            </a:pPr>
            <a:r>
              <a:t/>
            </a:r>
            <a:endParaRPr sz="1600">
              <a:solidFill>
                <a:srgbClr val="3C4043"/>
              </a:solidFill>
              <a:highlight>
                <a:schemeClr val="lt1"/>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d810b239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g1d810b239e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f10cb255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1ff10cb2554_0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Now let's talk about random force as a way to improve performance off single decision trees.</a:t>
            </a:r>
            <a:endParaRPr/>
          </a:p>
          <a:p>
            <a:pPr indent="-298450" lvl="0" marL="457200" rtl="0" algn="l">
              <a:lnSpc>
                <a:spcPct val="100000"/>
              </a:lnSpc>
              <a:spcBef>
                <a:spcPts val="0"/>
              </a:spcBef>
              <a:spcAft>
                <a:spcPts val="0"/>
              </a:spcAft>
              <a:buSzPts val="1100"/>
              <a:buChar char="-"/>
            </a:pPr>
            <a:r>
              <a:rPr lang="en"/>
              <a:t>The primary weakness of decision trees is that they don't tend to have the best predictive accuracy</a:t>
            </a:r>
            <a:endParaRPr/>
          </a:p>
          <a:p>
            <a:pPr indent="-298450" lvl="0" marL="457200" rtl="0" algn="l">
              <a:lnSpc>
                <a:spcPct val="100000"/>
              </a:lnSpc>
              <a:spcBef>
                <a:spcPts val="0"/>
              </a:spcBef>
              <a:spcAft>
                <a:spcPts val="0"/>
              </a:spcAft>
              <a:buSzPts val="1100"/>
              <a:buChar char="-"/>
            </a:pPr>
            <a:r>
              <a:rPr lang="en"/>
              <a:t>.</a:t>
            </a:r>
            <a:endParaRPr/>
          </a:p>
          <a:p>
            <a:pPr indent="-298450" lvl="0" marL="457200" rtl="0" algn="l">
              <a:lnSpc>
                <a:spcPct val="100000"/>
              </a:lnSpc>
              <a:spcBef>
                <a:spcPts val="0"/>
              </a:spcBef>
              <a:spcAft>
                <a:spcPts val="0"/>
              </a:spcAft>
              <a:buSzPts val="1100"/>
              <a:buChar char="-"/>
            </a:pPr>
            <a:r>
              <a:rPr lang="en"/>
              <a:t>This is partially due to the high variance meaning that different splits in the training data can lead</a:t>
            </a:r>
            <a:endParaRPr/>
          </a:p>
          <a:p>
            <a:pPr indent="-298450" lvl="0" marL="457200" rtl="0" algn="l">
              <a:lnSpc>
                <a:spcPct val="100000"/>
              </a:lnSpc>
              <a:spcBef>
                <a:spcPts val="0"/>
              </a:spcBef>
              <a:spcAft>
                <a:spcPts val="0"/>
              </a:spcAft>
              <a:buSzPts val="1100"/>
              <a:buChar char="-"/>
            </a:pPr>
            <a:r>
              <a:rPr lang="en"/>
              <a:t>to very different trees.</a:t>
            </a:r>
            <a:endParaRPr/>
          </a:p>
          <a:p>
            <a:pPr indent="-298450" lvl="0" marL="457200" rtl="0" algn="l">
              <a:lnSpc>
                <a:spcPct val="100000"/>
              </a:lnSpc>
              <a:spcBef>
                <a:spcPts val="0"/>
              </a:spcBef>
              <a:spcAft>
                <a:spcPts val="0"/>
              </a:spcAft>
              <a:buSzPts val="1100"/>
              <a:buChar char="-"/>
            </a:pPr>
            <a:r>
              <a:rPr lang="en"/>
              <a:t>Bagging is a general purpose procedure for reducing the variance of machine learning method</a:t>
            </a:r>
            <a:endParaRPr/>
          </a:p>
          <a:p>
            <a:pPr indent="-298450" lvl="0" marL="457200" rtl="0" algn="l">
              <a:lnSpc>
                <a:spcPct val="100000"/>
              </a:lnSpc>
              <a:spcBef>
                <a:spcPts val="0"/>
              </a:spcBef>
              <a:spcAft>
                <a:spcPts val="0"/>
              </a:spcAft>
              <a:buSzPts val="1100"/>
              <a:buChar char="-"/>
            </a:pPr>
            <a:r>
              <a:rPr lang="en"/>
              <a:t>We can build off the idea of bagging by utilizing random force random force.</a:t>
            </a:r>
            <a:endParaRPr/>
          </a:p>
          <a:p>
            <a:pPr indent="-298450" lvl="0" marL="457200" rtl="0" algn="l">
              <a:lnSpc>
                <a:spcPct val="100000"/>
              </a:lnSpc>
              <a:spcBef>
                <a:spcPts val="0"/>
              </a:spcBef>
              <a:spcAft>
                <a:spcPts val="0"/>
              </a:spcAft>
              <a:buSzPts val="1100"/>
              <a:buChar char="-"/>
            </a:pPr>
            <a:r>
              <a:rPr lang="en"/>
              <a:t>It's just a slight variation of these bag to trees that has even better performance.</a:t>
            </a:r>
            <a:endParaRPr/>
          </a:p>
          <a:p>
            <a:pPr indent="-298450" lvl="0" marL="457200" rtl="0" algn="l">
              <a:lnSpc>
                <a:spcPct val="100000"/>
              </a:lnSpc>
              <a:spcBef>
                <a:spcPts val="0"/>
              </a:spcBef>
              <a:spcAft>
                <a:spcPts val="0"/>
              </a:spcAft>
              <a:buSzPts val="1100"/>
              <a:buChar char="-"/>
            </a:pPr>
            <a:r>
              <a:rPr lang="en"/>
              <a:t>Which is what we're going to be discussing and coding out in our what we do of a random forest as we</a:t>
            </a:r>
            <a:endParaRPr/>
          </a:p>
          <a:p>
            <a:pPr indent="-298450" lvl="0" marL="457200" rtl="0" algn="l">
              <a:lnSpc>
                <a:spcPct val="100000"/>
              </a:lnSpc>
              <a:spcBef>
                <a:spcPts val="0"/>
              </a:spcBef>
              <a:spcAft>
                <a:spcPts val="0"/>
              </a:spcAft>
              <a:buSzPts val="1100"/>
              <a:buChar char="-"/>
            </a:pPr>
            <a:r>
              <a:rPr lang="en"/>
              <a:t>create an ensemble of decision trees using bootstrap samples of the training set bootstrap samples of</a:t>
            </a:r>
            <a:endParaRPr/>
          </a:p>
          <a:p>
            <a:pPr indent="-298450" lvl="0" marL="457200" rtl="0" algn="l">
              <a:lnSpc>
                <a:spcPct val="100000"/>
              </a:lnSpc>
              <a:spcBef>
                <a:spcPts val="0"/>
              </a:spcBef>
              <a:spcAft>
                <a:spcPts val="0"/>
              </a:spcAft>
              <a:buSzPts val="1100"/>
              <a:buChar char="-"/>
            </a:pPr>
            <a:r>
              <a:rPr lang="en"/>
              <a:t>the training set just means sampling from the training set with replacement.</a:t>
            </a:r>
            <a:endParaRPr/>
          </a:p>
          <a:p>
            <a:pPr indent="-298450" lvl="0" marL="457200" rtl="0" algn="l">
              <a:lnSpc>
                <a:spcPct val="100000"/>
              </a:lnSpc>
              <a:spcBef>
                <a:spcPts val="0"/>
              </a:spcBef>
              <a:spcAft>
                <a:spcPts val="0"/>
              </a:spcAft>
              <a:buSzPts val="1100"/>
              <a:buChar char="-"/>
            </a:pPr>
            <a:r>
              <a:rPr lang="en"/>
              <a:t>However we're building each tree each time a split is considered a random sample of M features is chosen</a:t>
            </a:r>
            <a:endParaRPr/>
          </a:p>
          <a:p>
            <a:pPr indent="-298450" lvl="0" marL="457200" rtl="0" algn="l">
              <a:lnSpc>
                <a:spcPct val="100000"/>
              </a:lnSpc>
              <a:spcBef>
                <a:spcPts val="0"/>
              </a:spcBef>
              <a:spcAft>
                <a:spcPts val="0"/>
              </a:spcAft>
              <a:buSzPts val="1100"/>
              <a:buChar char="-"/>
            </a:pPr>
            <a:r>
              <a:rPr lang="en"/>
              <a:t>as a split candidate from the full set of p features.</a:t>
            </a:r>
            <a:endParaRPr/>
          </a:p>
          <a:p>
            <a:pPr indent="-298450" lvl="0" marL="457200" rtl="0" algn="l">
              <a:lnSpc>
                <a:spcPct val="100000"/>
              </a:lnSpc>
              <a:spcBef>
                <a:spcPts val="0"/>
              </a:spcBef>
              <a:spcAft>
                <a:spcPts val="0"/>
              </a:spcAft>
              <a:buSzPts val="1100"/>
              <a:buChar char="-"/>
            </a:pPr>
            <a:r>
              <a:rPr lang="en"/>
              <a:t>The split is only allowed to use one of those m features a new random sample of features is chosen for</a:t>
            </a:r>
            <a:endParaRPr/>
          </a:p>
          <a:p>
            <a:pPr indent="-298450" lvl="0" marL="457200" rtl="0" algn="l">
              <a:lnSpc>
                <a:spcPct val="100000"/>
              </a:lnSpc>
              <a:spcBef>
                <a:spcPts val="0"/>
              </a:spcBef>
              <a:spcAft>
                <a:spcPts val="0"/>
              </a:spcAft>
              <a:buSzPts val="1100"/>
              <a:buChar char="-"/>
            </a:pPr>
            <a:r>
              <a:rPr lang="en"/>
              <a:t>every single tree every single split for classification.</a:t>
            </a:r>
            <a:endParaRPr/>
          </a:p>
          <a:p>
            <a:pPr indent="-298450" lvl="0" marL="457200" rtl="0" algn="l">
              <a:lnSpc>
                <a:spcPct val="100000"/>
              </a:lnSpc>
              <a:spcBef>
                <a:spcPts val="0"/>
              </a:spcBef>
              <a:spcAft>
                <a:spcPts val="0"/>
              </a:spcAft>
              <a:buSzPts val="1100"/>
              <a:buChar char="-"/>
            </a:pPr>
            <a:r>
              <a:rPr lang="en"/>
              <a:t>This M. random sample of M features is typically chosen to be the square root of P where P is the full</a:t>
            </a:r>
            <a:endParaRPr/>
          </a:p>
          <a:p>
            <a:pPr indent="-298450" lvl="0" marL="457200" rtl="0" algn="l">
              <a:lnSpc>
                <a:spcPct val="100000"/>
              </a:lnSpc>
              <a:spcBef>
                <a:spcPts val="0"/>
              </a:spcBef>
              <a:spcAft>
                <a:spcPts val="0"/>
              </a:spcAft>
              <a:buSzPts val="1100"/>
              <a:buChar char="-"/>
            </a:pPr>
            <a:r>
              <a:rPr lang="en"/>
              <a:t>set of features.</a:t>
            </a:r>
            <a:endParaRPr/>
          </a:p>
          <a:p>
            <a:pPr indent="-298450" lvl="0" marL="457200" rtl="0" algn="l">
              <a:lnSpc>
                <a:spcPct val="100000"/>
              </a:lnSpc>
              <a:spcBef>
                <a:spcPts val="0"/>
              </a:spcBef>
              <a:spcAft>
                <a:spcPts val="0"/>
              </a:spcAft>
              <a:buSzPts val="1100"/>
              <a:buChar char="-"/>
            </a:pPr>
            <a:r>
              <a:rPr lang="en"/>
              <a:t>You may be wondering what's the point of using random force.</a:t>
            </a:r>
            <a:endParaRPr/>
          </a:p>
          <a:p>
            <a:pPr indent="-298450" lvl="0" marL="457200" rtl="0" algn="l">
              <a:lnSpc>
                <a:spcPct val="100000"/>
              </a:lnSpc>
              <a:spcBef>
                <a:spcPts val="0"/>
              </a:spcBef>
              <a:spcAft>
                <a:spcPts val="0"/>
              </a:spcAft>
              <a:buSzPts val="1100"/>
              <a:buChar char="-"/>
            </a:pPr>
            <a:r>
              <a:rPr lang="en"/>
              <a:t>Well suppose there is one very strong feature in the data set a feature that's really strong at predicting</a:t>
            </a:r>
            <a:endParaRPr/>
          </a:p>
          <a:p>
            <a:pPr indent="-298450" lvl="0" marL="457200" rtl="0" algn="l">
              <a:lnSpc>
                <a:spcPct val="100000"/>
              </a:lnSpc>
              <a:spcBef>
                <a:spcPts val="0"/>
              </a:spcBef>
              <a:spcAft>
                <a:spcPts val="0"/>
              </a:spcAft>
              <a:buSzPts val="1100"/>
              <a:buChar char="-"/>
            </a:pPr>
            <a:r>
              <a:rPr lang="en"/>
              <a:t>a certain class when using bagged trees.</a:t>
            </a:r>
            <a:endParaRPr/>
          </a:p>
          <a:p>
            <a:pPr indent="-298450" lvl="0" marL="457200" rtl="0" algn="l">
              <a:lnSpc>
                <a:spcPct val="100000"/>
              </a:lnSpc>
              <a:spcBef>
                <a:spcPts val="0"/>
              </a:spcBef>
              <a:spcAft>
                <a:spcPts val="0"/>
              </a:spcAft>
              <a:buSzPts val="1100"/>
              <a:buChar char="-"/>
            </a:pPr>
            <a:r>
              <a:rPr lang="en"/>
              <a:t>That's that bootstrap sampling.</a:t>
            </a:r>
            <a:endParaRPr/>
          </a:p>
          <a:p>
            <a:pPr indent="-298450" lvl="0" marL="457200" rtl="0" algn="l">
              <a:lnSpc>
                <a:spcPct val="100000"/>
              </a:lnSpc>
              <a:spcBef>
                <a:spcPts val="0"/>
              </a:spcBef>
              <a:spcAft>
                <a:spcPts val="0"/>
              </a:spcAft>
              <a:buSzPts val="1100"/>
              <a:buChar char="-"/>
            </a:pPr>
            <a:r>
              <a:rPr lang="en"/>
              <a:t>Most of the trees will use that feature as the top split that's going to result in ensemble of really</a:t>
            </a:r>
            <a:endParaRPr/>
          </a:p>
          <a:p>
            <a:pPr indent="-298450" lvl="0" marL="457200" rtl="0" algn="l">
              <a:lnSpc>
                <a:spcPct val="100000"/>
              </a:lnSpc>
              <a:spcBef>
                <a:spcPts val="0"/>
              </a:spcBef>
              <a:spcAft>
                <a:spcPts val="0"/>
              </a:spcAft>
              <a:buSzPts val="1100"/>
              <a:buChar char="-"/>
            </a:pPr>
            <a:r>
              <a:rPr lang="en"/>
              <a:t>similar trees that are highly correlated which is something you want to avoid averaging highly correlated</a:t>
            </a:r>
            <a:endParaRPr/>
          </a:p>
          <a:p>
            <a:pPr indent="-298450" lvl="0" marL="457200" rtl="0" algn="l">
              <a:lnSpc>
                <a:spcPct val="100000"/>
              </a:lnSpc>
              <a:spcBef>
                <a:spcPts val="0"/>
              </a:spcBef>
              <a:spcAft>
                <a:spcPts val="0"/>
              </a:spcAft>
              <a:buSzPts val="1100"/>
              <a:buChar char="-"/>
            </a:pPr>
            <a:r>
              <a:rPr lang="en"/>
              <a:t>quantities does not significantly reduce variance.</a:t>
            </a:r>
            <a:endParaRPr/>
          </a:p>
          <a:p>
            <a:pPr indent="-298450" lvl="0" marL="457200" rtl="0" algn="l">
              <a:lnSpc>
                <a:spcPct val="100000"/>
              </a:lnSpc>
              <a:spcBef>
                <a:spcPts val="0"/>
              </a:spcBef>
              <a:spcAft>
                <a:spcPts val="0"/>
              </a:spcAft>
              <a:buSzPts val="1100"/>
              <a:buChar char="-"/>
            </a:pPr>
            <a:r>
              <a:rPr lang="en"/>
              <a:t>I randomly leaving out candidate features from each split random force are going to Dijk correlate to</a:t>
            </a:r>
            <a:endParaRPr/>
          </a:p>
          <a:p>
            <a:pPr indent="-298450" lvl="0" marL="457200" rtl="0" algn="l">
              <a:lnSpc>
                <a:spcPct val="100000"/>
              </a:lnSpc>
              <a:spcBef>
                <a:spcPts val="0"/>
              </a:spcBef>
              <a:spcAft>
                <a:spcPts val="0"/>
              </a:spcAft>
              <a:buSzPts val="1100"/>
              <a:buChar char="-"/>
            </a:pPr>
            <a:r>
              <a:rPr lang="en"/>
              <a:t>trees.</a:t>
            </a:r>
            <a:endParaRPr/>
          </a:p>
          <a:p>
            <a:pPr indent="-298450" lvl="0" marL="457200" rtl="0" algn="l">
              <a:lnSpc>
                <a:spcPct val="100000"/>
              </a:lnSpc>
              <a:spcBef>
                <a:spcPts val="0"/>
              </a:spcBef>
              <a:spcAft>
                <a:spcPts val="0"/>
              </a:spcAft>
              <a:buSzPts val="1100"/>
              <a:buChar char="-"/>
            </a:pPr>
            <a:r>
              <a:rPr lang="en"/>
              <a:t>Meaning making the trees in the pendant of each other such that the averaging process can reduce the</a:t>
            </a:r>
            <a:endParaRPr/>
          </a:p>
          <a:p>
            <a:pPr indent="-298450" lvl="0" marL="457200" rtl="0" algn="l">
              <a:lnSpc>
                <a:spcPct val="100000"/>
              </a:lnSpc>
              <a:spcBef>
                <a:spcPts val="0"/>
              </a:spcBef>
              <a:spcAft>
                <a:spcPts val="0"/>
              </a:spcAft>
              <a:buSzPts val="1100"/>
              <a:buChar char="-"/>
            </a:pPr>
            <a:r>
              <a:rPr lang="en"/>
              <a:t>variance of the resulting model.</a:t>
            </a:r>
            <a:endParaRPr/>
          </a:p>
          <a:p>
            <a:pPr indent="-298450" lvl="0" marL="457200" rtl="0" algn="l">
              <a:lnSpc>
                <a:spcPct val="100000"/>
              </a:lnSpc>
              <a:spcBef>
                <a:spcPts val="0"/>
              </a:spcBef>
              <a:spcAft>
                <a:spcPts val="0"/>
              </a:spcAft>
              <a:buSzPts val="1100"/>
              <a:buChar char="-"/>
            </a:pPr>
            <a:r>
              <a:rPr lang="en"/>
              <a:t>So we won't be affected by features that really strongly predict declasse data.</a:t>
            </a:r>
            <a:endParaRPr/>
          </a:p>
          <a:p>
            <a:pPr indent="-298450" lvl="0" marL="457200" rtl="0" algn="l">
              <a:lnSpc>
                <a:spcPct val="100000"/>
              </a:lnSpc>
              <a:spcBef>
                <a:spcPts val="0"/>
              </a:spcBef>
              <a:spcAft>
                <a:spcPts val="0"/>
              </a:spcAft>
              <a:buSzPts val="1100"/>
              <a:buChar char="-"/>
            </a:pPr>
            <a:r>
              <a:rPr lang="en"/>
              <a:t>Now that we've taken a look at the theoretical background behind this isn't trees in random force.</a:t>
            </a:r>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Bagging</a:t>
            </a:r>
            <a:endParaRPr sz="1600">
              <a:solidFill>
                <a:srgbClr val="3C4043"/>
              </a:solidFill>
              <a:highlight>
                <a:schemeClr val="lt1"/>
              </a:highlight>
              <a:latin typeface="Roboto"/>
              <a:ea typeface="Roboto"/>
              <a:cs typeface="Roboto"/>
              <a:sym typeface="Roboto"/>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Boostrapped samples  → sampling with replacement </a:t>
            </a:r>
            <a:endParaRPr sz="1600">
              <a:solidFill>
                <a:srgbClr val="3C4043"/>
              </a:solidFill>
              <a:highlight>
                <a:schemeClr val="lt1"/>
              </a:highlight>
              <a:latin typeface="Roboto"/>
              <a:ea typeface="Roboto"/>
              <a:cs typeface="Roboto"/>
              <a:sym typeface="Roboto"/>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 </a:t>
            </a:r>
            <a:r>
              <a:rPr lang="en" sz="1800">
                <a:solidFill>
                  <a:schemeClr val="dk1"/>
                </a:solidFill>
              </a:rPr>
              <a:t>For classification, m is typically chosen to be the</a:t>
            </a:r>
            <a:endParaRPr sz="1800">
              <a:solidFill>
                <a:schemeClr val="dk1"/>
              </a:solidFill>
            </a:endParaRPr>
          </a:p>
          <a:p>
            <a:pPr indent="-330200" lvl="0" marL="457200" rtl="0" algn="l">
              <a:lnSpc>
                <a:spcPct val="115000"/>
              </a:lnSpc>
              <a:spcBef>
                <a:spcPts val="0"/>
              </a:spcBef>
              <a:spcAft>
                <a:spcPts val="0"/>
              </a:spcAft>
              <a:buClr>
                <a:srgbClr val="3C4043"/>
              </a:buClr>
              <a:buSzPts val="1600"/>
              <a:buFont typeface="Roboto"/>
              <a:buChar char="-"/>
            </a:pPr>
            <a:r>
              <a:rPr lang="en" sz="1800">
                <a:solidFill>
                  <a:schemeClr val="dk1"/>
                </a:solidFill>
              </a:rPr>
              <a:t>square root of p.</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Average for regression, or majority vote for classification</a:t>
            </a:r>
            <a:endParaRPr sz="1800">
              <a:solidFill>
                <a:schemeClr val="dk1"/>
              </a:solidFill>
            </a:endParaRPr>
          </a:p>
          <a:p>
            <a:pPr indent="0" lvl="0" marL="0" rtl="0" algn="l">
              <a:spcBef>
                <a:spcPts val="1100"/>
              </a:spcBef>
              <a:spcAft>
                <a:spcPts val="0"/>
              </a:spcAft>
              <a:buNone/>
            </a:pPr>
            <a:r>
              <a:t/>
            </a:r>
            <a:endParaRPr sz="1600">
              <a:solidFill>
                <a:srgbClr val="3C4043"/>
              </a:solidFill>
              <a:highlight>
                <a:schemeClr val="lt1"/>
              </a:highlight>
              <a:latin typeface="Roboto"/>
              <a:ea typeface="Roboto"/>
              <a:cs typeface="Roboto"/>
              <a:sym typeface="Robo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ff10cb2554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1ff10cb2554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 </a:t>
            </a:r>
            <a:r>
              <a:rPr lang="en" u="sng">
                <a:solidFill>
                  <a:schemeClr val="hlink"/>
                </a:solidFill>
                <a:hlinkClick r:id="rId2"/>
              </a:rPr>
              <a:t>https://scikit-learn.org/stable/modules/cross_validation.html</a:t>
            </a:r>
            <a:r>
              <a:rPr lang="en"/>
              <a:t>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ff10cb255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1ff10cb2554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ff10cb255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1ff10cb2554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Decision trees are a game of 20 questions on your dataset. </a:t>
            </a:r>
            <a:endParaRPr/>
          </a:p>
          <a:p>
            <a:pPr indent="-298450" lvl="0" marL="457200" rtl="0" algn="l">
              <a:lnSpc>
                <a:spcPct val="100000"/>
              </a:lnSpc>
              <a:spcBef>
                <a:spcPts val="0"/>
              </a:spcBef>
              <a:spcAft>
                <a:spcPts val="0"/>
              </a:spcAft>
              <a:buSzPts val="1100"/>
              <a:buChar char="-"/>
            </a:pPr>
            <a:r>
              <a:rPr lang="en"/>
              <a:t>Hockey players </a:t>
            </a:r>
            <a:endParaRPr/>
          </a:p>
          <a:p>
            <a:pPr indent="-298450" lvl="0" marL="457200" rtl="0" algn="l">
              <a:lnSpc>
                <a:spcPct val="100000"/>
              </a:lnSpc>
              <a:spcBef>
                <a:spcPts val="0"/>
              </a:spcBef>
              <a:spcAft>
                <a:spcPts val="0"/>
              </a:spcAft>
              <a:buSzPts val="1100"/>
              <a:buChar char="-"/>
            </a:pPr>
            <a:r>
              <a:rPr lang="en"/>
              <a:t>We’re trying to predict </a:t>
            </a:r>
            <a:endParaRPr/>
          </a:p>
          <a:p>
            <a:pPr indent="-298450" lvl="0" marL="457200" rtl="0" algn="l">
              <a:lnSpc>
                <a:spcPct val="100000"/>
              </a:lnSpc>
              <a:spcBef>
                <a:spcPts val="0"/>
              </a:spcBef>
              <a:spcAft>
                <a:spcPts val="0"/>
              </a:spcAft>
              <a:buSzPts val="1100"/>
              <a:buChar char="-"/>
            </a:pPr>
            <a:r>
              <a:rPr lang="en"/>
              <a:t>512 = the whole training dataset (samples)</a:t>
            </a:r>
            <a:endParaRPr/>
          </a:p>
          <a:p>
            <a:pPr indent="-298450" lvl="0" marL="457200" rtl="0" algn="l">
              <a:lnSpc>
                <a:spcPct val="100000"/>
              </a:lnSpc>
              <a:spcBef>
                <a:spcPts val="0"/>
              </a:spcBef>
              <a:spcAft>
                <a:spcPts val="0"/>
              </a:spcAft>
              <a:buSzPts val="1100"/>
              <a:buChar char="-"/>
            </a:pPr>
            <a:r>
              <a:rPr lang="en"/>
              <a:t>Value = </a:t>
            </a:r>
            <a:endParaRPr/>
          </a:p>
          <a:p>
            <a:pPr indent="-298450" lvl="0" marL="457200" rtl="0" algn="l">
              <a:lnSpc>
                <a:spcPct val="100000"/>
              </a:lnSpc>
              <a:spcBef>
                <a:spcPts val="0"/>
              </a:spcBef>
              <a:spcAft>
                <a:spcPts val="0"/>
              </a:spcAft>
              <a:buSzPts val="1100"/>
              <a:buChar char="-"/>
            </a:pPr>
            <a:r>
              <a:rPr lang="en"/>
              <a:t>Goal of this process: build a decision tree that predicts the number of goals a player will score over the course of a hockey game </a:t>
            </a:r>
            <a:endParaRPr/>
          </a:p>
          <a:p>
            <a:pPr indent="-298450" lvl="0" marL="457200" rtl="0" algn="l">
              <a:lnSpc>
                <a:spcPct val="100000"/>
              </a:lnSpc>
              <a:spcBef>
                <a:spcPts val="0"/>
              </a:spcBef>
              <a:spcAft>
                <a:spcPts val="0"/>
              </a:spcAft>
              <a:buSzPts val="1100"/>
              <a:buChar char="-"/>
            </a:pPr>
            <a:r>
              <a:rPr lang="en"/>
              <a:t>Supinamarada!</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ff10cb2554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1ff10cb2554_0_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Decision trees are a game of 20 questions on your dataset. </a:t>
            </a:r>
            <a:endParaRPr/>
          </a:p>
          <a:p>
            <a:pPr indent="-298450" lvl="0" marL="457200" rtl="0" algn="l">
              <a:lnSpc>
                <a:spcPct val="100000"/>
              </a:lnSpc>
              <a:spcBef>
                <a:spcPts val="0"/>
              </a:spcBef>
              <a:spcAft>
                <a:spcPts val="0"/>
              </a:spcAft>
              <a:buSzPts val="1100"/>
              <a:buChar char="-"/>
            </a:pPr>
            <a:r>
              <a:rPr lang="en"/>
              <a:t>Hockey players </a:t>
            </a:r>
            <a:endParaRPr/>
          </a:p>
          <a:p>
            <a:pPr indent="-298450" lvl="0" marL="457200" rtl="0" algn="l">
              <a:lnSpc>
                <a:spcPct val="100000"/>
              </a:lnSpc>
              <a:spcBef>
                <a:spcPts val="0"/>
              </a:spcBef>
              <a:spcAft>
                <a:spcPts val="0"/>
              </a:spcAft>
              <a:buSzPts val="1100"/>
              <a:buChar char="-"/>
            </a:pPr>
            <a:r>
              <a:rPr lang="en"/>
              <a:t>We’re trying to predict </a:t>
            </a:r>
            <a:endParaRPr/>
          </a:p>
          <a:p>
            <a:pPr indent="-298450" lvl="0" marL="457200" rtl="0" algn="l">
              <a:lnSpc>
                <a:spcPct val="100000"/>
              </a:lnSpc>
              <a:spcBef>
                <a:spcPts val="0"/>
              </a:spcBef>
              <a:spcAft>
                <a:spcPts val="0"/>
              </a:spcAft>
              <a:buSzPts val="1100"/>
              <a:buChar char="-"/>
            </a:pPr>
            <a:r>
              <a:rPr lang="en"/>
              <a:t>512 = the whole training dataset (samples)</a:t>
            </a:r>
            <a:endParaRPr/>
          </a:p>
          <a:p>
            <a:pPr indent="-298450" lvl="0" marL="457200" rtl="0" algn="l">
              <a:lnSpc>
                <a:spcPct val="100000"/>
              </a:lnSpc>
              <a:spcBef>
                <a:spcPts val="0"/>
              </a:spcBef>
              <a:spcAft>
                <a:spcPts val="0"/>
              </a:spcAft>
              <a:buSzPts val="1100"/>
              <a:buChar char="-"/>
            </a:pPr>
            <a:r>
              <a:rPr lang="en"/>
              <a:t>Value = the average value of the number of goals in a season → the average of the </a:t>
            </a:r>
            <a:r>
              <a:rPr lang="en"/>
              <a:t>things</a:t>
            </a:r>
            <a:r>
              <a:rPr lang="en"/>
              <a:t> we’re trying to predict</a:t>
            </a:r>
            <a:endParaRPr/>
          </a:p>
          <a:p>
            <a:pPr indent="-298450" lvl="0" marL="457200" rtl="0" algn="l">
              <a:lnSpc>
                <a:spcPct val="100000"/>
              </a:lnSpc>
              <a:spcBef>
                <a:spcPts val="0"/>
              </a:spcBef>
              <a:spcAft>
                <a:spcPts val="0"/>
              </a:spcAft>
              <a:buSzPts val="1100"/>
              <a:buChar char="-"/>
            </a:pPr>
            <a:r>
              <a:rPr lang="en"/>
              <a:t>Goal of this process: build a decision tree that predicts the number of goals a player will score over the course of a hockey game </a:t>
            </a:r>
            <a:endParaRPr/>
          </a:p>
          <a:p>
            <a:pPr indent="-298450" lvl="0" marL="457200" rtl="0" algn="l">
              <a:lnSpc>
                <a:spcPct val="100000"/>
              </a:lnSpc>
              <a:spcBef>
                <a:spcPts val="0"/>
              </a:spcBef>
              <a:spcAft>
                <a:spcPts val="0"/>
              </a:spcAft>
              <a:buSzPts val="1100"/>
              <a:buChar char="-"/>
            </a:pPr>
            <a:r>
              <a:rPr lang="en"/>
              <a:t>MSE = mean squared </a:t>
            </a:r>
            <a:r>
              <a:rPr lang="en"/>
              <a:t>error</a:t>
            </a:r>
            <a:r>
              <a:rPr lang="en"/>
              <a:t> → how wrong on </a:t>
            </a:r>
            <a:r>
              <a:rPr lang="en"/>
              <a:t>average</a:t>
            </a:r>
            <a:r>
              <a:rPr lang="en"/>
              <a:t> we are in terms of regression</a:t>
            </a:r>
            <a:endParaRPr/>
          </a:p>
          <a:p>
            <a:pPr indent="-298450" lvl="1" marL="914400" rtl="0" algn="l">
              <a:lnSpc>
                <a:spcPct val="100000"/>
              </a:lnSpc>
              <a:spcBef>
                <a:spcPts val="0"/>
              </a:spcBef>
              <a:spcAft>
                <a:spcPts val="0"/>
              </a:spcAft>
              <a:buSzPts val="1100"/>
              <a:buChar char="-"/>
            </a:pPr>
            <a:r>
              <a:rPr lang="en"/>
              <a:t>How wrong on average in our dataset</a:t>
            </a:r>
            <a:endParaRPr/>
          </a:p>
          <a:p>
            <a:pPr indent="-298450" lvl="1" marL="914400" rtl="0" algn="l">
              <a:lnSpc>
                <a:spcPct val="100000"/>
              </a:lnSpc>
              <a:spcBef>
                <a:spcPts val="0"/>
              </a:spcBef>
              <a:spcAft>
                <a:spcPts val="0"/>
              </a:spcAft>
              <a:buSzPts val="1100"/>
              <a:buChar char="-"/>
            </a:pPr>
            <a:r>
              <a:rPr lang="en"/>
              <a:t>How do we get MSE when we have no “model”</a:t>
            </a:r>
            <a:endParaRPr/>
          </a:p>
          <a:p>
            <a:pPr indent="-298450" lvl="1" marL="914400" rtl="0" algn="l">
              <a:lnSpc>
                <a:spcPct val="100000"/>
              </a:lnSpc>
              <a:spcBef>
                <a:spcPts val="0"/>
              </a:spcBef>
              <a:spcAft>
                <a:spcPts val="0"/>
              </a:spcAft>
              <a:buSzPts val="1100"/>
              <a:buChar char="-"/>
            </a:pPr>
            <a:r>
              <a:rPr lang="en"/>
              <a:t>Statistical average → ML Doesn’t need to be super complicated</a:t>
            </a:r>
            <a:endParaRPr/>
          </a:p>
          <a:p>
            <a:pPr indent="-298450" lvl="1" marL="914400" rtl="0" algn="l">
              <a:lnSpc>
                <a:spcPct val="100000"/>
              </a:lnSpc>
              <a:spcBef>
                <a:spcPts val="0"/>
              </a:spcBef>
              <a:spcAft>
                <a:spcPts val="0"/>
              </a:spcAft>
              <a:buSzPts val="1100"/>
              <a:buChar char="-"/>
            </a:pPr>
            <a:r>
              <a:rPr lang="en"/>
              <a:t>The average is a model → more data = improves accuracy </a:t>
            </a:r>
            <a:endParaRPr/>
          </a:p>
          <a:p>
            <a:pPr indent="-298450" lvl="0" marL="457200" rtl="0" algn="l">
              <a:lnSpc>
                <a:spcPct val="100000"/>
              </a:lnSpc>
              <a:spcBef>
                <a:spcPts val="0"/>
              </a:spcBef>
              <a:spcAft>
                <a:spcPts val="0"/>
              </a:spcAft>
              <a:buSzPts val="1100"/>
              <a:buChar char="-"/>
            </a:pPr>
            <a:r>
              <a:rPr lang="en"/>
              <a:t>Bucket 1 ⇒ on average, hockey players are scoring 21.4 goals </a:t>
            </a:r>
            <a:endParaRPr/>
          </a:p>
          <a:p>
            <a:pPr indent="-298450" lvl="1" marL="914400" rtl="0" algn="l">
              <a:lnSpc>
                <a:spcPct val="100000"/>
              </a:lnSpc>
              <a:spcBef>
                <a:spcPts val="0"/>
              </a:spcBef>
              <a:spcAft>
                <a:spcPts val="0"/>
              </a:spcAft>
              <a:buSzPts val="1100"/>
              <a:buChar char="-"/>
            </a:pPr>
            <a:r>
              <a:rPr lang="en"/>
              <a:t>If we pick a </a:t>
            </a:r>
            <a:r>
              <a:rPr lang="en"/>
              <a:t>hockey</a:t>
            </a:r>
            <a:r>
              <a:rPr lang="en"/>
              <a:t> player at random, how many goals would he make, and how different is that from the “average’. Y</a:t>
            </a:r>
            <a:r>
              <a:rPr lang="en"/>
              <a:t>ou</a:t>
            </a:r>
            <a:r>
              <a:rPr lang="en"/>
              <a:t>’ll be wrong by 11.09. How bad the </a:t>
            </a:r>
            <a:r>
              <a:rPr lang="en"/>
              <a:t>average</a:t>
            </a:r>
            <a:r>
              <a:rPr lang="en"/>
              <a:t> is as a predictor</a:t>
            </a:r>
            <a:endParaRPr/>
          </a:p>
          <a:p>
            <a:pPr indent="-298450" lvl="1" marL="914400" rtl="0" algn="l">
              <a:lnSpc>
                <a:spcPct val="100000"/>
              </a:lnSpc>
              <a:spcBef>
                <a:spcPts val="0"/>
              </a:spcBef>
              <a:spcAft>
                <a:spcPts val="0"/>
              </a:spcAft>
              <a:buSzPts val="1100"/>
              <a:buChar char="-"/>
            </a:pPr>
            <a:r>
              <a:rPr lang="en"/>
              <a:t>Seems like they’re all spread out, we don’t expect hockey players to score near the mean. </a:t>
            </a:r>
            <a:endParaRPr/>
          </a:p>
          <a:p>
            <a:pPr indent="-298450" lvl="1" marL="914400" rtl="0" algn="l">
              <a:lnSpc>
                <a:spcPct val="100000"/>
              </a:lnSpc>
              <a:spcBef>
                <a:spcPts val="0"/>
              </a:spcBef>
              <a:spcAft>
                <a:spcPts val="0"/>
              </a:spcAft>
              <a:buSzPts val="1100"/>
              <a:buChar char="-"/>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ff10cb2554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1ff10cb2554_0_8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Decision trees are a game of 20 questions on your dataset. </a:t>
            </a:r>
            <a:endParaRPr/>
          </a:p>
          <a:p>
            <a:pPr indent="-298450" lvl="0" marL="457200" rtl="0" algn="l">
              <a:lnSpc>
                <a:spcPct val="100000"/>
              </a:lnSpc>
              <a:spcBef>
                <a:spcPts val="0"/>
              </a:spcBef>
              <a:spcAft>
                <a:spcPts val="0"/>
              </a:spcAft>
              <a:buSzPts val="1100"/>
              <a:buChar char="-"/>
            </a:pPr>
            <a:r>
              <a:rPr lang="en"/>
              <a:t>Hockey players </a:t>
            </a:r>
            <a:endParaRPr/>
          </a:p>
          <a:p>
            <a:pPr indent="-298450" lvl="0" marL="457200" rtl="0" algn="l">
              <a:lnSpc>
                <a:spcPct val="100000"/>
              </a:lnSpc>
              <a:spcBef>
                <a:spcPts val="0"/>
              </a:spcBef>
              <a:spcAft>
                <a:spcPts val="0"/>
              </a:spcAft>
              <a:buSzPts val="1100"/>
              <a:buChar char="-"/>
            </a:pPr>
            <a:r>
              <a:rPr lang="en"/>
              <a:t>We’re trying to predict </a:t>
            </a:r>
            <a:endParaRPr/>
          </a:p>
          <a:p>
            <a:pPr indent="-298450" lvl="0" marL="457200" rtl="0" algn="l">
              <a:lnSpc>
                <a:spcPct val="100000"/>
              </a:lnSpc>
              <a:spcBef>
                <a:spcPts val="0"/>
              </a:spcBef>
              <a:spcAft>
                <a:spcPts val="0"/>
              </a:spcAft>
              <a:buSzPts val="1100"/>
              <a:buChar char="-"/>
            </a:pPr>
            <a:r>
              <a:rPr lang="en"/>
              <a:t>512 = the whole training dataset (samples)</a:t>
            </a:r>
            <a:endParaRPr/>
          </a:p>
          <a:p>
            <a:pPr indent="-298450" lvl="0" marL="457200" rtl="0" algn="l">
              <a:lnSpc>
                <a:spcPct val="100000"/>
              </a:lnSpc>
              <a:spcBef>
                <a:spcPts val="0"/>
              </a:spcBef>
              <a:spcAft>
                <a:spcPts val="0"/>
              </a:spcAft>
              <a:buSzPts val="1100"/>
              <a:buChar char="-"/>
            </a:pPr>
            <a:r>
              <a:rPr lang="en"/>
              <a:t>Value = the average value of the number of goals in a season → the average of the things we’re trying to predict</a:t>
            </a:r>
            <a:endParaRPr/>
          </a:p>
          <a:p>
            <a:pPr indent="-298450" lvl="0" marL="457200" rtl="0" algn="l">
              <a:lnSpc>
                <a:spcPct val="100000"/>
              </a:lnSpc>
              <a:spcBef>
                <a:spcPts val="0"/>
              </a:spcBef>
              <a:spcAft>
                <a:spcPts val="0"/>
              </a:spcAft>
              <a:buSzPts val="1100"/>
              <a:buChar char="-"/>
            </a:pPr>
            <a:r>
              <a:rPr lang="en"/>
              <a:t>Goal of this process: build a decision tree that predicts the number of goals a player will score over the course of a hockey game </a:t>
            </a:r>
            <a:endParaRPr/>
          </a:p>
          <a:p>
            <a:pPr indent="-298450" lvl="0" marL="457200" rtl="0" algn="l">
              <a:lnSpc>
                <a:spcPct val="100000"/>
              </a:lnSpc>
              <a:spcBef>
                <a:spcPts val="0"/>
              </a:spcBef>
              <a:spcAft>
                <a:spcPts val="0"/>
              </a:spcAft>
              <a:buSzPts val="1100"/>
              <a:buChar char="-"/>
            </a:pPr>
            <a:r>
              <a:rPr lang="en"/>
              <a:t>MSE = mean squared error → how wrong on average we are in terms of regression</a:t>
            </a:r>
            <a:endParaRPr/>
          </a:p>
          <a:p>
            <a:pPr indent="-298450" lvl="1" marL="914400" rtl="0" algn="l">
              <a:lnSpc>
                <a:spcPct val="100000"/>
              </a:lnSpc>
              <a:spcBef>
                <a:spcPts val="0"/>
              </a:spcBef>
              <a:spcAft>
                <a:spcPts val="0"/>
              </a:spcAft>
              <a:buSzPts val="1100"/>
              <a:buChar char="-"/>
            </a:pPr>
            <a:r>
              <a:rPr lang="en"/>
              <a:t>How wrong on average in our dataset</a:t>
            </a:r>
            <a:endParaRPr/>
          </a:p>
          <a:p>
            <a:pPr indent="-298450" lvl="1" marL="914400" rtl="0" algn="l">
              <a:lnSpc>
                <a:spcPct val="100000"/>
              </a:lnSpc>
              <a:spcBef>
                <a:spcPts val="0"/>
              </a:spcBef>
              <a:spcAft>
                <a:spcPts val="0"/>
              </a:spcAft>
              <a:buSzPts val="1100"/>
              <a:buChar char="-"/>
            </a:pPr>
            <a:r>
              <a:rPr lang="en"/>
              <a:t>How do we get MLE when we have no “model”</a:t>
            </a:r>
            <a:endParaRPr/>
          </a:p>
          <a:p>
            <a:pPr indent="-298450" lvl="1" marL="914400" rtl="0" algn="l">
              <a:lnSpc>
                <a:spcPct val="100000"/>
              </a:lnSpc>
              <a:spcBef>
                <a:spcPts val="0"/>
              </a:spcBef>
              <a:spcAft>
                <a:spcPts val="0"/>
              </a:spcAft>
              <a:buSzPts val="1100"/>
              <a:buChar char="-"/>
            </a:pPr>
            <a:r>
              <a:rPr lang="en"/>
              <a:t>Statistical average → ML Doesn’t need to be super complicated</a:t>
            </a:r>
            <a:endParaRPr/>
          </a:p>
          <a:p>
            <a:pPr indent="-298450" lvl="1" marL="914400" rtl="0" algn="l">
              <a:lnSpc>
                <a:spcPct val="100000"/>
              </a:lnSpc>
              <a:spcBef>
                <a:spcPts val="0"/>
              </a:spcBef>
              <a:spcAft>
                <a:spcPts val="0"/>
              </a:spcAft>
              <a:buSzPts val="1100"/>
              <a:buChar char="-"/>
            </a:pPr>
            <a:r>
              <a:rPr lang="en"/>
              <a:t>The average is a model → more data = improves accuracy </a:t>
            </a:r>
            <a:endParaRPr/>
          </a:p>
          <a:p>
            <a:pPr indent="-298450" lvl="0" marL="457200" rtl="0" algn="l">
              <a:lnSpc>
                <a:spcPct val="100000"/>
              </a:lnSpc>
              <a:spcBef>
                <a:spcPts val="0"/>
              </a:spcBef>
              <a:spcAft>
                <a:spcPts val="0"/>
              </a:spcAft>
              <a:buSzPts val="1100"/>
              <a:buChar char="-"/>
            </a:pPr>
            <a:r>
              <a:rPr lang="en"/>
              <a:t>Bucket 1 ⇒ on average, hockey players are scoring 21.4 goals </a:t>
            </a:r>
            <a:endParaRPr/>
          </a:p>
          <a:p>
            <a:pPr indent="-298450" lvl="1" marL="914400" rtl="0" algn="l">
              <a:lnSpc>
                <a:spcPct val="100000"/>
              </a:lnSpc>
              <a:spcBef>
                <a:spcPts val="0"/>
              </a:spcBef>
              <a:spcAft>
                <a:spcPts val="0"/>
              </a:spcAft>
              <a:buSzPts val="1100"/>
              <a:buChar char="-"/>
            </a:pPr>
            <a:r>
              <a:rPr lang="en"/>
              <a:t>If we pick a hockey player at random, how many goals would he make, and how different is that from the “average’. You’ll be wrong by 11.09. How bad the average is as a predictor</a:t>
            </a:r>
            <a:endParaRPr/>
          </a:p>
          <a:p>
            <a:pPr indent="-298450" lvl="1" marL="914400" rtl="0" algn="l">
              <a:lnSpc>
                <a:spcPct val="100000"/>
              </a:lnSpc>
              <a:spcBef>
                <a:spcPts val="0"/>
              </a:spcBef>
              <a:spcAft>
                <a:spcPts val="0"/>
              </a:spcAft>
              <a:buSzPts val="1100"/>
              <a:buChar char="-"/>
            </a:pPr>
            <a:r>
              <a:rPr lang="en"/>
              <a:t>Seems like they’re all spread out, we don’t expect hockey players to score near the mean. </a:t>
            </a:r>
            <a:endParaRPr/>
          </a:p>
          <a:p>
            <a:pPr indent="-298450" lvl="1" marL="914400" rtl="0" algn="l">
              <a:lnSpc>
                <a:spcPct val="100000"/>
              </a:lnSpc>
              <a:spcBef>
                <a:spcPts val="0"/>
              </a:spcBef>
              <a:spcAft>
                <a:spcPts val="0"/>
              </a:spcAft>
              <a:buSzPts val="1100"/>
              <a:buChar char="-"/>
            </a:pPr>
            <a:r>
              <a:rPr lang="en"/>
              <a:t>Low mse means we can tell a lot about the players in the bucket if we know the average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ff10cb2554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1ff10cb2554_0_8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What information can we glean from the average number of goals scored by hockey players based on height? → could they be inversely correlated? </a:t>
            </a:r>
            <a:endParaRPr/>
          </a:p>
          <a:p>
            <a:pPr indent="-298450" lvl="0" marL="457200" rtl="0" algn="l">
              <a:lnSpc>
                <a:spcPct val="100000"/>
              </a:lnSpc>
              <a:spcBef>
                <a:spcPts val="0"/>
              </a:spcBef>
              <a:spcAft>
                <a:spcPts val="0"/>
              </a:spcAft>
              <a:buSzPts val="1100"/>
              <a:buChar char="-"/>
            </a:pPr>
            <a:r>
              <a:rPr lang="en"/>
              <a:t>On average, if we take a random player from the bucket, let’s just assume that the number of goals he </a:t>
            </a:r>
            <a:r>
              <a:rPr lang="en"/>
              <a:t>scores</a:t>
            </a:r>
            <a:r>
              <a:rPr lang="en"/>
              <a:t> is the </a:t>
            </a:r>
            <a:r>
              <a:rPr lang="en"/>
              <a:t>average → which is 24.1 goals. How wrong would we be? We’d be wrong by a mean squared error of 3.43 on average. </a:t>
            </a:r>
            <a:endParaRPr/>
          </a:p>
          <a:p>
            <a:pPr indent="-298450" lvl="0" marL="457200" rtl="0" algn="l">
              <a:lnSpc>
                <a:spcPct val="100000"/>
              </a:lnSpc>
              <a:spcBef>
                <a:spcPts val="0"/>
              </a:spcBef>
              <a:spcAft>
                <a:spcPts val="0"/>
              </a:spcAft>
              <a:buSzPts val="1100"/>
              <a:buChar char="-"/>
            </a:pPr>
            <a:r>
              <a:rPr lang="en"/>
              <a:t>The MSEs have decreased. The average is now a better guess for the true number of goals scored by these hockey players.</a:t>
            </a:r>
            <a:endParaRPr/>
          </a:p>
          <a:p>
            <a:pPr indent="-298450" lvl="1" marL="914400" rtl="0" algn="l">
              <a:lnSpc>
                <a:spcPct val="100000"/>
              </a:lnSpc>
              <a:spcBef>
                <a:spcPts val="0"/>
              </a:spcBef>
              <a:spcAft>
                <a:spcPts val="0"/>
              </a:spcAft>
              <a:buSzPts val="1100"/>
              <a:buChar char="-"/>
            </a:pPr>
            <a:r>
              <a:rPr lang="en"/>
              <a:t>The tree split this in such a way that the average is a better predictor. </a:t>
            </a:r>
            <a:endParaRPr/>
          </a:p>
          <a:p>
            <a:pPr indent="-298450" lvl="1" marL="914400" rtl="0" algn="l">
              <a:lnSpc>
                <a:spcPct val="100000"/>
              </a:lnSpc>
              <a:spcBef>
                <a:spcPts val="0"/>
              </a:spcBef>
              <a:spcAft>
                <a:spcPts val="0"/>
              </a:spcAft>
              <a:buSzPts val="1100"/>
              <a:buChar char="-"/>
            </a:pPr>
            <a:r>
              <a:rPr lang="en"/>
              <a:t>The lower the MSE is, the better of a job we’ve done in terms of asking a question here. </a:t>
            </a:r>
            <a:endParaRPr/>
          </a:p>
          <a:p>
            <a:pPr indent="-298450" lvl="1" marL="914400" rtl="0" algn="l">
              <a:lnSpc>
                <a:spcPct val="100000"/>
              </a:lnSpc>
              <a:spcBef>
                <a:spcPts val="0"/>
              </a:spcBef>
              <a:spcAft>
                <a:spcPts val="0"/>
              </a:spcAft>
              <a:buSzPts val="1100"/>
              <a:buChar char="-"/>
            </a:pPr>
            <a:r>
              <a:rPr lang="en"/>
              <a:t>This is what happens with a decision tree. But how can we use two different values in terms of one question to ask (ie. we have 2 mses) </a:t>
            </a:r>
            <a:endParaRPr/>
          </a:p>
          <a:p>
            <a:pPr indent="-298450" lvl="2" marL="1371600" rtl="0" algn="l">
              <a:lnSpc>
                <a:spcPct val="100000"/>
              </a:lnSpc>
              <a:spcBef>
                <a:spcPts val="0"/>
              </a:spcBef>
              <a:spcAft>
                <a:spcPts val="0"/>
              </a:spcAft>
              <a:buSzPts val="1100"/>
              <a:buChar char="-"/>
            </a:pPr>
            <a:r>
              <a:rPr lang="en"/>
              <a:t>How do we get a single number for “purity” that combines these two MSEs together</a:t>
            </a:r>
            <a:endParaRPr/>
          </a:p>
          <a:p>
            <a:pPr indent="-298450" lvl="2" marL="1371600" rtl="0" algn="l">
              <a:lnSpc>
                <a:spcPct val="100000"/>
              </a:lnSpc>
              <a:spcBef>
                <a:spcPts val="0"/>
              </a:spcBef>
              <a:spcAft>
                <a:spcPts val="0"/>
              </a:spcAft>
              <a:buSzPts val="1100"/>
              <a:buChar char="-"/>
            </a:pPr>
            <a:r>
              <a:rPr lang="en"/>
              <a:t>You need a single number → that tells us how good or bad a given question is. </a:t>
            </a:r>
            <a:endParaRPr/>
          </a:p>
          <a:p>
            <a:pPr indent="-298450" lvl="2" marL="1371600" rtl="0" algn="l">
              <a:lnSpc>
                <a:spcPct val="100000"/>
              </a:lnSpc>
              <a:spcBef>
                <a:spcPts val="0"/>
              </a:spcBef>
              <a:spcAft>
                <a:spcPts val="0"/>
              </a:spcAft>
              <a:buSzPts val="1100"/>
              <a:buChar char="-"/>
            </a:pPr>
            <a:r>
              <a:rPr lang="en"/>
              <a:t>Weighted average. </a:t>
            </a:r>
            <a:endParaRPr/>
          </a:p>
          <a:p>
            <a:pPr indent="-298450" lvl="2" marL="1371600" rtl="0" algn="l">
              <a:lnSpc>
                <a:spcPct val="100000"/>
              </a:lnSpc>
              <a:spcBef>
                <a:spcPts val="0"/>
              </a:spcBef>
              <a:spcAft>
                <a:spcPts val="0"/>
              </a:spcAft>
              <a:buSzPts val="1100"/>
              <a:buChar char="-"/>
            </a:pPr>
            <a:r>
              <a:rPr lang="en"/>
              <a:t>When would we get an MSE = 0? Could this be caused by a “weird” question that overfits? What are some types of questions we could ask that show “overfitting” and give us an MSE = 0? </a:t>
            </a:r>
            <a:endParaRPr/>
          </a:p>
          <a:p>
            <a:pPr indent="-298450" lvl="2" marL="1371600" rtl="0" algn="l">
              <a:lnSpc>
                <a:spcPct val="100000"/>
              </a:lnSpc>
              <a:spcBef>
                <a:spcPts val="0"/>
              </a:spcBef>
              <a:spcAft>
                <a:spcPts val="0"/>
              </a:spcAft>
              <a:buSzPts val="1100"/>
              <a:buChar char="-"/>
            </a:pPr>
            <a:r>
              <a:rPr lang="en"/>
              <a:t>WEIGHTED AVERAGE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ff10cb2554_0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1ff10cb2554_0_8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When we reach the leaf node at the end of the tree, what would our prediction be at that node? How many goals do we think the hockey player will score?</a:t>
            </a:r>
            <a:endParaRPr/>
          </a:p>
          <a:p>
            <a:pPr indent="-298450" lvl="1" marL="914400" rtl="0" algn="l">
              <a:lnSpc>
                <a:spcPct val="100000"/>
              </a:lnSpc>
              <a:spcBef>
                <a:spcPts val="0"/>
              </a:spcBef>
              <a:spcAft>
                <a:spcPts val="0"/>
              </a:spcAft>
              <a:buSzPts val="1100"/>
              <a:buChar char="-"/>
            </a:pPr>
            <a:r>
              <a:rPr lang="en"/>
              <a:t>This would just be the mean</a:t>
            </a:r>
            <a:endParaRPr/>
          </a:p>
          <a:p>
            <a:pPr indent="-298450" lvl="1" marL="914400" rtl="0" algn="l">
              <a:lnSpc>
                <a:spcPct val="100000"/>
              </a:lnSpc>
              <a:spcBef>
                <a:spcPts val="0"/>
              </a:spcBef>
              <a:spcAft>
                <a:spcPts val="0"/>
              </a:spcAft>
              <a:buSzPts val="1100"/>
              <a:buChar char="-"/>
            </a:pPr>
            <a:r>
              <a:rPr lang="en"/>
              <a:t>We’ve been </a:t>
            </a:r>
            <a:r>
              <a:rPr lang="en"/>
              <a:t>trying</a:t>
            </a:r>
            <a:r>
              <a:rPr lang="en"/>
              <a:t> to make sure that the mean is a good representation of each bucket. </a:t>
            </a:r>
            <a:endParaRPr/>
          </a:p>
          <a:p>
            <a:pPr indent="-298450" lvl="1" marL="914400" rtl="0" algn="l">
              <a:lnSpc>
                <a:spcPct val="100000"/>
              </a:lnSpc>
              <a:spcBef>
                <a:spcPts val="0"/>
              </a:spcBef>
              <a:spcAft>
                <a:spcPts val="0"/>
              </a:spcAft>
              <a:buSzPts val="1100"/>
              <a:buChar char="-"/>
            </a:pPr>
            <a:r>
              <a:rPr lang="en"/>
              <a:t>He will score 15.1 goals in one game → this is the prediction </a:t>
            </a:r>
            <a:endParaRPr/>
          </a:p>
          <a:p>
            <a:pPr indent="-298450" lvl="0" marL="457200" rtl="0" algn="l">
              <a:lnSpc>
                <a:spcPct val="100000"/>
              </a:lnSpc>
              <a:spcBef>
                <a:spcPts val="0"/>
              </a:spcBef>
              <a:spcAft>
                <a:spcPts val="0"/>
              </a:spcAft>
              <a:buSzPts val="1100"/>
              <a:buChar char="-"/>
            </a:pPr>
            <a:r>
              <a:rPr lang="en"/>
              <a:t>We get other really cool information</a:t>
            </a:r>
            <a:endParaRPr/>
          </a:p>
          <a:p>
            <a:pPr indent="-298450" lvl="1" marL="914400" rtl="0" algn="l">
              <a:lnSpc>
                <a:spcPct val="100000"/>
              </a:lnSpc>
              <a:spcBef>
                <a:spcPts val="0"/>
              </a:spcBef>
              <a:spcAft>
                <a:spcPts val="0"/>
              </a:spcAft>
              <a:buSzPts val="1100"/>
              <a:buChar char="-"/>
            </a:pPr>
            <a:r>
              <a:rPr lang="en"/>
              <a:t>Mean squared error → how bad this value is as an estimate for the true number of goals </a:t>
            </a:r>
            <a:r>
              <a:rPr lang="en"/>
              <a:t>that</a:t>
            </a:r>
            <a:r>
              <a:rPr lang="en"/>
              <a:t> each </a:t>
            </a:r>
            <a:r>
              <a:rPr lang="en"/>
              <a:t>individual</a:t>
            </a:r>
            <a:r>
              <a:rPr lang="en"/>
              <a:t> player will score</a:t>
            </a:r>
            <a:endParaRPr/>
          </a:p>
          <a:p>
            <a:pPr indent="-298450" lvl="1" marL="914400" rtl="0" algn="l">
              <a:lnSpc>
                <a:spcPct val="100000"/>
              </a:lnSpc>
              <a:spcBef>
                <a:spcPts val="0"/>
              </a:spcBef>
              <a:spcAft>
                <a:spcPts val="0"/>
              </a:spcAft>
              <a:buSzPts val="1100"/>
              <a:buChar char="-"/>
            </a:pPr>
            <a:r>
              <a:rPr lang="en"/>
              <a:t>MSE → an </a:t>
            </a:r>
            <a:r>
              <a:rPr lang="en"/>
              <a:t>estimate</a:t>
            </a:r>
            <a:r>
              <a:rPr lang="en"/>
              <a:t> of how confident you </a:t>
            </a:r>
            <a:r>
              <a:rPr lang="en"/>
              <a:t>should</a:t>
            </a:r>
            <a:r>
              <a:rPr lang="en"/>
              <a:t> be in terms of the number of goals that you think each player who ends up in this bucket will score. </a:t>
            </a:r>
            <a:endParaRPr/>
          </a:p>
          <a:p>
            <a:pPr indent="-298450" lvl="1" marL="914400" rtl="0" algn="l">
              <a:lnSpc>
                <a:spcPct val="100000"/>
              </a:lnSpc>
              <a:spcBef>
                <a:spcPts val="0"/>
              </a:spcBef>
              <a:spcAft>
                <a:spcPts val="0"/>
              </a:spcAft>
              <a:buSzPts val="1100"/>
              <a:buChar char="-"/>
            </a:pPr>
            <a:r>
              <a:rPr lang="en"/>
              <a:t>You can make a prediction, and </a:t>
            </a:r>
            <a:r>
              <a:rPr lang="en"/>
              <a:t>based on the factors of the player, I can tell you not only the number of goals that I think he will score, but also how confidente I am in my own estimate. </a:t>
            </a:r>
            <a:endParaRPr/>
          </a:p>
          <a:p>
            <a:pPr indent="-298450" lvl="1" marL="914400" rtl="0" algn="l">
              <a:lnSpc>
                <a:spcPct val="100000"/>
              </a:lnSpc>
              <a:spcBef>
                <a:spcPts val="0"/>
              </a:spcBef>
              <a:spcAft>
                <a:spcPts val="0"/>
              </a:spcAft>
              <a:buSzPts val="1100"/>
              <a:buChar char="-"/>
            </a:pPr>
            <a:r>
              <a:rPr lang="en"/>
              <a:t>How many samples ended up in a given bucket during training. This will allow us to spot buckets with smaller samples. → how are our training samples distributed and how interested we should be.</a:t>
            </a:r>
            <a:endParaRPr/>
          </a:p>
          <a:p>
            <a:pPr indent="-298450" lvl="1" marL="914400" rtl="0" algn="l">
              <a:lnSpc>
                <a:spcPct val="100000"/>
              </a:lnSpc>
              <a:spcBef>
                <a:spcPts val="0"/>
              </a:spcBef>
              <a:spcAft>
                <a:spcPts val="0"/>
              </a:spcAft>
              <a:buSzPts val="1100"/>
              <a:buChar char="-"/>
            </a:pPr>
            <a:r>
              <a:rPr lang="en"/>
              <a:t>You are constrained to the number of leaf nodes we have. Finite number of buckets. </a:t>
            </a:r>
            <a:endParaRPr/>
          </a:p>
          <a:p>
            <a:pPr indent="-298450" lvl="1" marL="914400" rtl="0" algn="l">
              <a:lnSpc>
                <a:spcPct val="100000"/>
              </a:lnSpc>
              <a:spcBef>
                <a:spcPts val="0"/>
              </a:spcBef>
              <a:spcAft>
                <a:spcPts val="0"/>
              </a:spcAft>
              <a:buSzPts val="1100"/>
              <a:buChar char="-"/>
            </a:pPr>
            <a:r>
              <a:rPr lang="en"/>
              <a:t>Regression tree!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ff10cb2554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1ff10cb2554_0_8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When we reach the leaf node at the end of the tree, what would our prediction be at that node? How many goals do we think the hockey player will score?</a:t>
            </a:r>
            <a:endParaRPr/>
          </a:p>
          <a:p>
            <a:pPr indent="-298450" lvl="1" marL="914400" rtl="0" algn="l">
              <a:lnSpc>
                <a:spcPct val="100000"/>
              </a:lnSpc>
              <a:spcBef>
                <a:spcPts val="0"/>
              </a:spcBef>
              <a:spcAft>
                <a:spcPts val="0"/>
              </a:spcAft>
              <a:buSzPts val="1100"/>
              <a:buChar char="-"/>
            </a:pPr>
            <a:r>
              <a:rPr lang="en"/>
              <a:t>This would just be the mean</a:t>
            </a:r>
            <a:endParaRPr/>
          </a:p>
          <a:p>
            <a:pPr indent="-298450" lvl="1" marL="914400" rtl="0" algn="l">
              <a:lnSpc>
                <a:spcPct val="100000"/>
              </a:lnSpc>
              <a:spcBef>
                <a:spcPts val="0"/>
              </a:spcBef>
              <a:spcAft>
                <a:spcPts val="0"/>
              </a:spcAft>
              <a:buSzPts val="1100"/>
              <a:buChar char="-"/>
            </a:pPr>
            <a:r>
              <a:rPr lang="en"/>
              <a:t>We’ve been trying to make sure that the mean is a good representation of each bucket. </a:t>
            </a:r>
            <a:endParaRPr/>
          </a:p>
          <a:p>
            <a:pPr indent="-298450" lvl="1" marL="914400" rtl="0" algn="l">
              <a:lnSpc>
                <a:spcPct val="100000"/>
              </a:lnSpc>
              <a:spcBef>
                <a:spcPts val="0"/>
              </a:spcBef>
              <a:spcAft>
                <a:spcPts val="0"/>
              </a:spcAft>
              <a:buSzPts val="1100"/>
              <a:buChar char="-"/>
            </a:pPr>
            <a:r>
              <a:rPr lang="en"/>
              <a:t>He will score 15.1 goals in one game → this is the prediction </a:t>
            </a:r>
            <a:endParaRPr/>
          </a:p>
          <a:p>
            <a:pPr indent="-298450" lvl="0" marL="457200" rtl="0" algn="l">
              <a:lnSpc>
                <a:spcPct val="100000"/>
              </a:lnSpc>
              <a:spcBef>
                <a:spcPts val="0"/>
              </a:spcBef>
              <a:spcAft>
                <a:spcPts val="0"/>
              </a:spcAft>
              <a:buSzPts val="1100"/>
              <a:buChar char="-"/>
            </a:pPr>
            <a:r>
              <a:rPr lang="en"/>
              <a:t>We get other really cool information</a:t>
            </a:r>
            <a:endParaRPr/>
          </a:p>
          <a:p>
            <a:pPr indent="-298450" lvl="1" marL="914400" rtl="0" algn="l">
              <a:lnSpc>
                <a:spcPct val="100000"/>
              </a:lnSpc>
              <a:spcBef>
                <a:spcPts val="0"/>
              </a:spcBef>
              <a:spcAft>
                <a:spcPts val="0"/>
              </a:spcAft>
              <a:buSzPts val="1100"/>
              <a:buChar char="-"/>
            </a:pPr>
            <a:r>
              <a:rPr lang="en"/>
              <a:t>Mean squared error → how bad this value is as an estimate for the true number of goals that each individual player will score</a:t>
            </a:r>
            <a:endParaRPr/>
          </a:p>
          <a:p>
            <a:pPr indent="-298450" lvl="1" marL="914400" rtl="0" algn="l">
              <a:lnSpc>
                <a:spcPct val="100000"/>
              </a:lnSpc>
              <a:spcBef>
                <a:spcPts val="0"/>
              </a:spcBef>
              <a:spcAft>
                <a:spcPts val="0"/>
              </a:spcAft>
              <a:buSzPts val="1100"/>
              <a:buChar char="-"/>
            </a:pPr>
            <a:r>
              <a:rPr lang="en"/>
              <a:t>MSE → an estimate of how confident you should be in terms of the number of goals that you think each player who ends up in this bucket will score. </a:t>
            </a:r>
            <a:endParaRPr/>
          </a:p>
          <a:p>
            <a:pPr indent="-298450" lvl="1" marL="914400" rtl="0" algn="l">
              <a:lnSpc>
                <a:spcPct val="100000"/>
              </a:lnSpc>
              <a:spcBef>
                <a:spcPts val="0"/>
              </a:spcBef>
              <a:spcAft>
                <a:spcPts val="0"/>
              </a:spcAft>
              <a:buSzPts val="1100"/>
              <a:buChar char="-"/>
            </a:pPr>
            <a:r>
              <a:rPr lang="en"/>
              <a:t>You can make a prediction, and based on the factors of the player, I can tell you not only the number of goals that I think he will score, but also how confidente I am in my own estimate. </a:t>
            </a:r>
            <a:endParaRPr/>
          </a:p>
          <a:p>
            <a:pPr indent="-298450" lvl="1" marL="914400" rtl="0" algn="l">
              <a:lnSpc>
                <a:spcPct val="100000"/>
              </a:lnSpc>
              <a:spcBef>
                <a:spcPts val="0"/>
              </a:spcBef>
              <a:spcAft>
                <a:spcPts val="0"/>
              </a:spcAft>
              <a:buSzPts val="1100"/>
              <a:buChar char="-"/>
            </a:pPr>
            <a:r>
              <a:rPr lang="en"/>
              <a:t>How many samples ended up in a given bucket during training. This will allow us to spot buckets with smaller samples. → how are our training samples distributed and how interested we should be.</a:t>
            </a:r>
            <a:endParaRPr/>
          </a:p>
          <a:p>
            <a:pPr indent="-298450" lvl="1" marL="914400" rtl="0" algn="l">
              <a:lnSpc>
                <a:spcPct val="100000"/>
              </a:lnSpc>
              <a:spcBef>
                <a:spcPts val="0"/>
              </a:spcBef>
              <a:spcAft>
                <a:spcPts val="0"/>
              </a:spcAft>
              <a:buSzPts val="1100"/>
              <a:buChar char="-"/>
            </a:pPr>
            <a:r>
              <a:rPr lang="en"/>
              <a:t>You are constrained to the number of leaf nodes we have. Finite number of buckets. </a:t>
            </a:r>
            <a:endParaRPr/>
          </a:p>
          <a:p>
            <a:pPr indent="-298450" lvl="1" marL="914400" rtl="0" algn="l">
              <a:lnSpc>
                <a:spcPct val="100000"/>
              </a:lnSpc>
              <a:spcBef>
                <a:spcPts val="0"/>
              </a:spcBef>
              <a:spcAft>
                <a:spcPts val="0"/>
              </a:spcAft>
              <a:buSzPts val="1100"/>
              <a:buChar char="-"/>
            </a:pPr>
            <a:r>
              <a:rPr lang="en"/>
              <a:t>Regression tree!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ff10cb255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1ff10cb2554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https://github.com/angelaaaateng/ftw_python/blob/main/B7_ML/DecisionTrees.ipynb</a:t>
            </a:r>
            <a:r>
              <a:rPr lang="en"/>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d810b239ed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g1d810b239ed_0_8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What did you learn last week? </a:t>
            </a:r>
            <a:endParaRPr/>
          </a:p>
          <a:p>
            <a:pPr indent="-298450" lvl="0" marL="457200" rtl="0" algn="l">
              <a:lnSpc>
                <a:spcPct val="100000"/>
              </a:lnSpc>
              <a:spcBef>
                <a:spcPts val="0"/>
              </a:spcBef>
              <a:spcAft>
                <a:spcPts val="0"/>
              </a:spcAft>
              <a:buSzPts val="1100"/>
              <a:buChar char="●"/>
            </a:pPr>
            <a:r>
              <a:rPr lang="en"/>
              <a:t>What are the types of machine learning problems we covered?</a:t>
            </a:r>
            <a:endParaRPr/>
          </a:p>
          <a:p>
            <a:pPr indent="-298450" lvl="0" marL="457200" rtl="0" algn="l">
              <a:lnSpc>
                <a:spcPct val="100000"/>
              </a:lnSpc>
              <a:spcBef>
                <a:spcPts val="0"/>
              </a:spcBef>
              <a:spcAft>
                <a:spcPts val="0"/>
              </a:spcAft>
              <a:buSzPts val="1100"/>
              <a:buChar char="●"/>
            </a:pPr>
            <a:r>
              <a:rPr lang="en"/>
              <a:t>What ML algorithms do you already know? And what types of problems do they solve? </a:t>
            </a:r>
            <a:endParaRPr/>
          </a:p>
          <a:p>
            <a:pPr indent="-298450" lvl="0" marL="457200" rtl="0" algn="l">
              <a:lnSpc>
                <a:spcPct val="100000"/>
              </a:lnSpc>
              <a:spcBef>
                <a:spcPts val="0"/>
              </a:spcBef>
              <a:spcAft>
                <a:spcPts val="0"/>
              </a:spcAft>
              <a:buSzPts val="1100"/>
              <a:buChar char="●"/>
            </a:pPr>
            <a:r>
              <a:rPr lang="en"/>
              <a:t>Are there any assumptions we’re </a:t>
            </a:r>
            <a:r>
              <a:rPr lang="en"/>
              <a:t>making</a:t>
            </a:r>
            <a:r>
              <a:rPr lang="en"/>
              <a:t> when we use those algorithms?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ff10cb255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1ff10cb2554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https://github.com/angelaaaateng/ftw_python/blob/main/B7_ML/DecisionTree_Project.ipynb</a:t>
            </a:r>
            <a:r>
              <a:rPr lang="en"/>
              <a:t>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ff10cb255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1ff10cb2554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ff10cb2554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1ff10cb2554_0_8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ff10cb2554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1ff10cb2554_0_8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ff10cb2554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1ff10cb2554_0_8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u="sng">
                <a:solidFill>
                  <a:schemeClr val="hlink"/>
                </a:solidFill>
                <a:hlinkClick r:id="rId2"/>
              </a:rPr>
              <a:t>https://medium.com/towards-data-science/dealing-with-multiclass-data-78a1a27c5dcc</a:t>
            </a:r>
            <a:r>
              <a:rPr lang="en"/>
              <a:t> </a:t>
            </a:r>
            <a:endParaRPr/>
          </a:p>
          <a:p>
            <a:pPr indent="-298450" lvl="0" marL="457200" rtl="0" algn="l">
              <a:lnSpc>
                <a:spcPct val="100000"/>
              </a:lnSpc>
              <a:spcBef>
                <a:spcPts val="0"/>
              </a:spcBef>
              <a:spcAft>
                <a:spcPts val="0"/>
              </a:spcAft>
              <a:buSzPts val="1100"/>
              <a:buChar char="-"/>
            </a:pPr>
            <a:r>
              <a:rPr lang="en" u="sng">
                <a:solidFill>
                  <a:schemeClr val="hlink"/>
                </a:solidFill>
                <a:hlinkClick r:id="rId3"/>
              </a:rPr>
              <a:t>https://github.com/angelaaaateng/Projects/blob/master/Covertype_Prediction/Scripts/Tree-Based%20and%20Bagging%20Methods.ipynb</a:t>
            </a:r>
            <a:r>
              <a:rPr lang="en"/>
              <a:t>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ff10cb255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1ff10cb2554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01416fc44f_3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201416fc44f_3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01416fc44f_3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201416fc44f_32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01416fc44f_3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201416fc44f_32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01416fc44f_3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201416fc44f_32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d810b239ed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1d810b239ed_0_5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01416fc44f_3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201416fc44f_32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01416fc44f_3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201416fc44f_32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01416fc44f_3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201416fc44f_32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01416fc44f_3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201416fc44f_32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01416fc44f_3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201416fc44f_32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01416fc44f_3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201416fc44f_32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01416fc44f_3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01416fc44f_32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01416fc44f_3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201416fc44f_32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u="sng">
                <a:solidFill>
                  <a:schemeClr val="hlink"/>
                </a:solidFill>
                <a:hlinkClick r:id="rId2"/>
              </a:rPr>
              <a:t>https://gist.github.com/brandon1024/14b5f9fcfd982658d01811ee3045ff1e</a:t>
            </a:r>
            <a:r>
              <a:rPr lang="en"/>
              <a:t>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d810b239ed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1d810b239ed_0_6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d810b239ed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g1d810b239ed_0_6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d810b239ed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g1d810b239ed_0_6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d810b239ed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1d810b239ed_0_6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d810b239ed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1d810b239ed_0_6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17150" lIns="34275" spcFirstLastPara="1" rIns="34275" wrap="square" tIns="17150">
            <a:normAutofit/>
          </a:bodyPr>
          <a:lstStyle>
            <a:lvl1pPr lvl="0" rtl="0" algn="l">
              <a:lnSpc>
                <a:spcPct val="90000"/>
              </a:lnSpc>
              <a:spcBef>
                <a:spcPts val="0"/>
              </a:spcBef>
              <a:spcAft>
                <a:spcPts val="0"/>
              </a:spcAft>
              <a:buClr>
                <a:schemeClr val="dk1"/>
              </a:buClr>
              <a:buSzPts val="7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17150" lIns="34275" spcFirstLastPara="1" rIns="34275" wrap="square" tIns="17150">
            <a:normAutofit/>
          </a:bodyPr>
          <a:lstStyle>
            <a:lvl1pPr indent="-361950" lvl="0" marL="457200" rtl="0" algn="l">
              <a:lnSpc>
                <a:spcPct val="100000"/>
              </a:lnSpc>
              <a:spcBef>
                <a:spcPts val="0"/>
              </a:spcBef>
              <a:spcAft>
                <a:spcPts val="0"/>
              </a:spcAft>
              <a:buClr>
                <a:schemeClr val="dk1"/>
              </a:buClr>
              <a:buSzPts val="2100"/>
              <a:buChar char="•"/>
              <a:defRPr/>
            </a:lvl1pPr>
            <a:lvl2pPr indent="-342900" lvl="1" marL="914400" rtl="0" algn="l">
              <a:lnSpc>
                <a:spcPct val="100000"/>
              </a:lnSpc>
              <a:spcBef>
                <a:spcPts val="500"/>
              </a:spcBef>
              <a:spcAft>
                <a:spcPts val="0"/>
              </a:spcAft>
              <a:buClr>
                <a:schemeClr val="dk1"/>
              </a:buClr>
              <a:buSzPts val="1800"/>
              <a:buChar char="•"/>
              <a:defRPr/>
            </a:lvl2pPr>
            <a:lvl3pPr indent="-323850" lvl="2" marL="1371600" rtl="0" algn="l">
              <a:lnSpc>
                <a:spcPct val="100000"/>
              </a:lnSpc>
              <a:spcBef>
                <a:spcPts val="500"/>
              </a:spcBef>
              <a:spcAft>
                <a:spcPts val="0"/>
              </a:spcAft>
              <a:buClr>
                <a:schemeClr val="dk1"/>
              </a:buClr>
              <a:buSzPts val="15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273050" lvl="5" marL="2743200" rtl="0" algn="l">
              <a:lnSpc>
                <a:spcPct val="90000"/>
              </a:lnSpc>
              <a:spcBef>
                <a:spcPts val="500"/>
              </a:spcBef>
              <a:spcAft>
                <a:spcPts val="0"/>
              </a:spcAft>
              <a:buClr>
                <a:schemeClr val="dk1"/>
              </a:buClr>
              <a:buSzPts val="700"/>
              <a:buChar char="•"/>
              <a:defRPr/>
            </a:lvl6pPr>
            <a:lvl7pPr indent="-273050" lvl="6" marL="3200400" rtl="0" algn="l">
              <a:lnSpc>
                <a:spcPct val="90000"/>
              </a:lnSpc>
              <a:spcBef>
                <a:spcPts val="400"/>
              </a:spcBef>
              <a:spcAft>
                <a:spcPts val="0"/>
              </a:spcAft>
              <a:buClr>
                <a:schemeClr val="dk1"/>
              </a:buClr>
              <a:buSzPts val="700"/>
              <a:buChar char="•"/>
              <a:defRPr/>
            </a:lvl7pPr>
            <a:lvl8pPr indent="-273050" lvl="7" marL="3657600" rtl="0" algn="l">
              <a:lnSpc>
                <a:spcPct val="90000"/>
              </a:lnSpc>
              <a:spcBef>
                <a:spcPts val="400"/>
              </a:spcBef>
              <a:spcAft>
                <a:spcPts val="0"/>
              </a:spcAft>
              <a:buClr>
                <a:schemeClr val="dk1"/>
              </a:buClr>
              <a:buSzPts val="700"/>
              <a:buChar char="•"/>
              <a:defRPr/>
            </a:lvl8pPr>
            <a:lvl9pPr indent="-273050" lvl="8" marL="4114800" rtl="0" algn="l">
              <a:lnSpc>
                <a:spcPct val="90000"/>
              </a:lnSpc>
              <a:spcBef>
                <a:spcPts val="400"/>
              </a:spcBef>
              <a:spcAft>
                <a:spcPts val="0"/>
              </a:spcAft>
              <a:buClr>
                <a:schemeClr val="dk1"/>
              </a:buClr>
              <a:buSzPts val="7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4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hyperlink" Target="https://github.com/angelaaaateng/ftw_python/blob/main/B7_ML/DecisionTrees.ipynb"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hyperlink" Target="https://github.com/angelaaaateng/ftw_python/blob/main/B7_ML/DecisionTree_Project.ipynb"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hyperlink" Target="https://raw.githubusercontent.com/angelaaaateng/ftw_python/main/data/covertype_train.csv"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33.png"/><Relationship Id="rId5" Type="http://schemas.openxmlformats.org/officeDocument/2006/relationships/hyperlink" Target="https://www.kaggle.com/competitions/forest-cover-type-prediction/data"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hyperlink" Target="https://docs.github.com/en/get-started/quickstart/hello-world" TargetMode="External"/><Relationship Id="rId5" Type="http://schemas.openxmlformats.org/officeDocument/2006/relationships/image" Target="../media/image30.png"/><Relationship Id="rId6"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31.png"/><Relationship Id="rId5"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32.png"/><Relationship Id="rId5"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png"/><Relationship Id="rId4" Type="http://schemas.openxmlformats.org/officeDocument/2006/relationships/image" Target="../media/image39.png"/><Relationship Id="rId5"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png"/><Relationship Id="rId4" Type="http://schemas.openxmlformats.org/officeDocument/2006/relationships/image" Target="../media/image44.png"/><Relationship Id="rId5" Type="http://schemas.openxmlformats.org/officeDocument/2006/relationships/image" Target="../media/image37.png"/><Relationship Id="rId6"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png"/><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50.png"/><Relationship Id="rId5" Type="http://schemas.openxmlformats.org/officeDocument/2006/relationships/image" Target="../media/image57.png"/><Relationship Id="rId6" Type="http://schemas.openxmlformats.org/officeDocument/2006/relationships/image" Target="../media/image46.png"/><Relationship Id="rId7" Type="http://schemas.openxmlformats.org/officeDocument/2006/relationships/image" Target="../media/image56.png"/><Relationship Id="rId8"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47.png"/><Relationship Id="rId5" Type="http://schemas.openxmlformats.org/officeDocument/2006/relationships/image" Target="../media/image52.png"/><Relationship Id="rId6" Type="http://schemas.openxmlformats.org/officeDocument/2006/relationships/image" Target="../media/image49.png"/><Relationship Id="rId7"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png"/><Relationship Id="rId4" Type="http://schemas.openxmlformats.org/officeDocument/2006/relationships/image" Target="../media/image54.png"/><Relationship Id="rId5"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png"/><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hyperlink" Target="https://colab.research.google.com/drive/1VwM5OmJDHU4bo3cQhQOjadIGwU5GxLqh?authuser=6#scrollTo=TOLEwKdd4dpz" TargetMode="External"/><Relationship Id="rId5"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Machine Learning</a:t>
            </a:r>
            <a:endParaRPr b="1">
              <a:latin typeface="Roboto"/>
              <a:ea typeface="Roboto"/>
              <a:cs typeface="Roboto"/>
              <a:sym typeface="Roboto"/>
            </a:endParaRPr>
          </a:p>
        </p:txBody>
      </p:sp>
      <p:sp>
        <p:nvSpPr>
          <p:cNvPr id="61" name="Google Shape;61;p14"/>
          <p:cNvSpPr txBox="1"/>
          <p:nvPr>
            <p:ph idx="1" type="subTitle"/>
          </p:nvPr>
        </p:nvSpPr>
        <p:spPr>
          <a:xfrm>
            <a:off x="229100" y="4185700"/>
            <a:ext cx="3682500" cy="7926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SzPct val="100000"/>
              <a:buNone/>
            </a:pPr>
            <a:r>
              <a:rPr b="1" lang="en">
                <a:solidFill>
                  <a:schemeClr val="dk1"/>
                </a:solidFill>
                <a:latin typeface="Roboto"/>
                <a:ea typeface="Roboto"/>
                <a:cs typeface="Roboto"/>
                <a:sym typeface="Roboto"/>
              </a:rPr>
              <a:t>FTW Batch 7</a:t>
            </a:r>
            <a:endParaRPr b="1">
              <a:solidFill>
                <a:schemeClr val="dk1"/>
              </a:solidFill>
              <a:latin typeface="Roboto"/>
              <a:ea typeface="Roboto"/>
              <a:cs typeface="Roboto"/>
              <a:sym typeface="Roboto"/>
            </a:endParaRPr>
          </a:p>
          <a:p>
            <a:pPr indent="0" lvl="0" marL="0" rtl="0" algn="l">
              <a:lnSpc>
                <a:spcPct val="100000"/>
              </a:lnSpc>
              <a:spcBef>
                <a:spcPts val="0"/>
              </a:spcBef>
              <a:spcAft>
                <a:spcPts val="0"/>
              </a:spcAft>
              <a:buSzPct val="100000"/>
              <a:buNone/>
            </a:pPr>
            <a:r>
              <a:rPr b="1" lang="en">
                <a:solidFill>
                  <a:schemeClr val="dk1"/>
                </a:solidFill>
                <a:latin typeface="Roboto"/>
                <a:ea typeface="Roboto"/>
                <a:cs typeface="Roboto"/>
                <a:sym typeface="Roboto"/>
              </a:rPr>
              <a:t>Week 8</a:t>
            </a:r>
            <a:endParaRPr b="1">
              <a:solidFill>
                <a:schemeClr val="dk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23"/>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sp>
        <p:nvSpPr>
          <p:cNvPr id="118" name="Google Shape;118;p23"/>
          <p:cNvSpPr txBox="1"/>
          <p:nvPr/>
        </p:nvSpPr>
        <p:spPr>
          <a:xfrm>
            <a:off x="361625" y="728125"/>
            <a:ext cx="7825200" cy="300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K Means Clustering is an unsupervised learning algorithm that will attempt to group similar clusters together in your data.</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So what does a typical clustering problem look like?</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 Cluster Similar Documents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 Cluster Customers based on Features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 Market Segmentation</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 Identify similar physical groups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24"/>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sp>
        <p:nvSpPr>
          <p:cNvPr id="124" name="Google Shape;124;p24"/>
          <p:cNvSpPr txBox="1"/>
          <p:nvPr/>
        </p:nvSpPr>
        <p:spPr>
          <a:xfrm>
            <a:off x="361625" y="728125"/>
            <a:ext cx="78252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The overall goal is to divide data into distinct groups such that observations within each group are similar</a:t>
            </a:r>
            <a:endParaRPr sz="1600">
              <a:solidFill>
                <a:srgbClr val="3C4043"/>
              </a:solidFill>
              <a:highlight>
                <a:srgbClr val="FFFFFF"/>
              </a:highlight>
              <a:latin typeface="Roboto"/>
              <a:ea typeface="Roboto"/>
              <a:cs typeface="Roboto"/>
              <a:sym typeface="Roboto"/>
            </a:endParaRPr>
          </a:p>
        </p:txBody>
      </p:sp>
      <p:pic>
        <p:nvPicPr>
          <p:cNvPr id="125" name="Google Shape;125;p24"/>
          <p:cNvPicPr preferRelativeResize="0"/>
          <p:nvPr/>
        </p:nvPicPr>
        <p:blipFill>
          <a:blip r:embed="rId4">
            <a:alphaModFix/>
          </a:blip>
          <a:stretch>
            <a:fillRect/>
          </a:stretch>
        </p:blipFill>
        <p:spPr>
          <a:xfrm>
            <a:off x="726425" y="1461050"/>
            <a:ext cx="7460389" cy="3433475"/>
          </a:xfrm>
          <a:prstGeom prst="rect">
            <a:avLst/>
          </a:prstGeom>
          <a:noFill/>
          <a:ln>
            <a:noFill/>
          </a:ln>
        </p:spPr>
      </p:pic>
      <p:sp>
        <p:nvSpPr>
          <p:cNvPr id="126" name="Google Shape;126;p24"/>
          <p:cNvSpPr/>
          <p:nvPr/>
        </p:nvSpPr>
        <p:spPr>
          <a:xfrm>
            <a:off x="3607125" y="1197200"/>
            <a:ext cx="3219600" cy="717900"/>
          </a:xfrm>
          <a:prstGeom prst="wedgeRectCallout">
            <a:avLst>
              <a:gd fmla="val 22310" name="adj1"/>
              <a:gd fmla="val 11072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Here you can see a diagram of unlabelled training data and k means clustering trying to attempt to cluster that data into five distinct clock colored clusters.</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25"/>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sp>
        <p:nvSpPr>
          <p:cNvPr id="132" name="Google Shape;132;p25"/>
          <p:cNvSpPr txBox="1"/>
          <p:nvPr/>
        </p:nvSpPr>
        <p:spPr>
          <a:xfrm>
            <a:off x="361625" y="728125"/>
            <a:ext cx="7825200" cy="353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The K Means Algorithm</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 Choose a number of Clusters “K”</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 Randomly assign each point to a cluster</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 Until clusters stop changing, repeat the following:</a:t>
            </a:r>
            <a:endParaRPr sz="1600">
              <a:solidFill>
                <a:srgbClr val="3C4043"/>
              </a:solidFill>
              <a:highlight>
                <a:srgbClr val="FFFFFF"/>
              </a:highlight>
              <a:latin typeface="Roboto"/>
              <a:ea typeface="Roboto"/>
              <a:cs typeface="Roboto"/>
              <a:sym typeface="Roboto"/>
            </a:endParaRPr>
          </a:p>
          <a:p>
            <a:pPr indent="0" lvl="0" marL="45720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 For each cluster, compute the cluster centroid by</a:t>
            </a:r>
            <a:endParaRPr sz="1600">
              <a:solidFill>
                <a:srgbClr val="3C4043"/>
              </a:solidFill>
              <a:highlight>
                <a:srgbClr val="FFFFFF"/>
              </a:highlight>
              <a:latin typeface="Roboto"/>
              <a:ea typeface="Roboto"/>
              <a:cs typeface="Roboto"/>
              <a:sym typeface="Roboto"/>
            </a:endParaRPr>
          </a:p>
          <a:p>
            <a:pPr indent="0" lvl="0" marL="45720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taking the mean vector of points in the cluster</a:t>
            </a:r>
            <a:endParaRPr sz="1600">
              <a:solidFill>
                <a:srgbClr val="3C4043"/>
              </a:solidFill>
              <a:highlight>
                <a:srgbClr val="FFFFFF"/>
              </a:highlight>
              <a:latin typeface="Roboto"/>
              <a:ea typeface="Roboto"/>
              <a:cs typeface="Roboto"/>
              <a:sym typeface="Roboto"/>
            </a:endParaRPr>
          </a:p>
          <a:p>
            <a:pPr indent="0" lvl="0" marL="45720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 Assign each data point to the cluster for which the</a:t>
            </a:r>
            <a:endParaRPr sz="1600">
              <a:solidFill>
                <a:srgbClr val="3C4043"/>
              </a:solidFill>
              <a:highlight>
                <a:srgbClr val="FFFFFF"/>
              </a:highlight>
              <a:latin typeface="Roboto"/>
              <a:ea typeface="Roboto"/>
              <a:cs typeface="Roboto"/>
              <a:sym typeface="Roboto"/>
            </a:endParaRPr>
          </a:p>
          <a:p>
            <a:pPr indent="0" lvl="0" marL="45720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centroid is the closest</a:t>
            </a:r>
            <a:endParaRPr sz="1600">
              <a:solidFill>
                <a:srgbClr val="3C4043"/>
              </a:solidFill>
              <a:highlight>
                <a:srgbClr val="FFFFFF"/>
              </a:highlight>
              <a:latin typeface="Roboto"/>
              <a:ea typeface="Roboto"/>
              <a:cs typeface="Roboto"/>
              <a:sym typeface="Roboto"/>
            </a:endParaRPr>
          </a:p>
          <a:p>
            <a:pPr indent="0" lvl="0" marL="45720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p:txBody>
      </p:sp>
      <p:pic>
        <p:nvPicPr>
          <p:cNvPr id="133" name="Google Shape;133;p25"/>
          <p:cNvPicPr preferRelativeResize="0"/>
          <p:nvPr/>
        </p:nvPicPr>
        <p:blipFill>
          <a:blip r:embed="rId4">
            <a:alphaModFix/>
          </a:blip>
          <a:stretch>
            <a:fillRect/>
          </a:stretch>
        </p:blipFill>
        <p:spPr>
          <a:xfrm>
            <a:off x="5806450" y="231475"/>
            <a:ext cx="2680926" cy="4523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 name="Shape 137"/>
        <p:cNvGrpSpPr/>
        <p:nvPr/>
      </p:nvGrpSpPr>
      <p:grpSpPr>
        <a:xfrm>
          <a:off x="0" y="0"/>
          <a:ext cx="0" cy="0"/>
          <a:chOff x="0" y="0"/>
          <a:chExt cx="0" cy="0"/>
        </a:xfrm>
      </p:grpSpPr>
      <p:sp>
        <p:nvSpPr>
          <p:cNvPr id="138" name="Google Shape;138;p26"/>
          <p:cNvSpPr txBox="1"/>
          <p:nvPr>
            <p:ph type="title"/>
          </p:nvPr>
        </p:nvSpPr>
        <p:spPr>
          <a:xfrm>
            <a:off x="634575" y="99600"/>
            <a:ext cx="33489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pic>
        <p:nvPicPr>
          <p:cNvPr id="139" name="Google Shape;139;p26"/>
          <p:cNvPicPr preferRelativeResize="0"/>
          <p:nvPr/>
        </p:nvPicPr>
        <p:blipFill>
          <a:blip r:embed="rId4">
            <a:alphaModFix/>
          </a:blip>
          <a:stretch>
            <a:fillRect/>
          </a:stretch>
        </p:blipFill>
        <p:spPr>
          <a:xfrm>
            <a:off x="2249775" y="585825"/>
            <a:ext cx="4651374" cy="4352349"/>
          </a:xfrm>
          <a:prstGeom prst="rect">
            <a:avLst/>
          </a:prstGeom>
          <a:noFill/>
          <a:ln>
            <a:noFill/>
          </a:ln>
        </p:spPr>
      </p:pic>
      <p:sp>
        <p:nvSpPr>
          <p:cNvPr id="140" name="Google Shape;140;p26"/>
          <p:cNvSpPr/>
          <p:nvPr/>
        </p:nvSpPr>
        <p:spPr>
          <a:xfrm>
            <a:off x="5212025" y="0"/>
            <a:ext cx="1307700" cy="672300"/>
          </a:xfrm>
          <a:prstGeom prst="wedgeRectCallout">
            <a:avLst>
              <a:gd fmla="val -71970" name="adj1"/>
              <a:gd fmla="val 9046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Each observation is randomly assigned to a cluster.</a:t>
            </a:r>
            <a:endParaRPr sz="1000"/>
          </a:p>
        </p:txBody>
      </p:sp>
      <p:sp>
        <p:nvSpPr>
          <p:cNvPr id="141" name="Google Shape;141;p26"/>
          <p:cNvSpPr/>
          <p:nvPr/>
        </p:nvSpPr>
        <p:spPr>
          <a:xfrm>
            <a:off x="7177375" y="585825"/>
            <a:ext cx="1809300" cy="942300"/>
          </a:xfrm>
          <a:prstGeom prst="wedgeRectCallout">
            <a:avLst>
              <a:gd fmla="val -71970" name="adj1"/>
              <a:gd fmla="val 9046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Cluster centroids are computed. They are initially almost overlapping because the cluster assignments were chosen at random.</a:t>
            </a:r>
            <a:endParaRPr sz="1000"/>
          </a:p>
        </p:txBody>
      </p:sp>
      <p:sp>
        <p:nvSpPr>
          <p:cNvPr id="142" name="Google Shape;142;p26"/>
          <p:cNvSpPr/>
          <p:nvPr/>
        </p:nvSpPr>
        <p:spPr>
          <a:xfrm>
            <a:off x="583225" y="2930125"/>
            <a:ext cx="1307700" cy="672300"/>
          </a:xfrm>
          <a:prstGeom prst="wedgeRectCallout">
            <a:avLst>
              <a:gd fmla="val 93359" name="adj1"/>
              <a:gd fmla="val 11880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Each observation is assigned to the nearest centroid.</a:t>
            </a:r>
            <a:endParaRPr sz="1000"/>
          </a:p>
        </p:txBody>
      </p:sp>
      <p:sp>
        <p:nvSpPr>
          <p:cNvPr id="143" name="Google Shape;143;p26"/>
          <p:cNvSpPr/>
          <p:nvPr/>
        </p:nvSpPr>
        <p:spPr>
          <a:xfrm>
            <a:off x="7260000" y="2921500"/>
            <a:ext cx="1809300" cy="942300"/>
          </a:xfrm>
          <a:prstGeom prst="wedgeRectCallout">
            <a:avLst>
              <a:gd fmla="val -74489" name="adj1"/>
              <a:gd fmla="val 8922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Find new cluster centroid and repeat prior steps until there are no new clusters, and the data points aren’t being reassigned. </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27"/>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pic>
        <p:nvPicPr>
          <p:cNvPr id="149" name="Google Shape;149;p27"/>
          <p:cNvPicPr preferRelativeResize="0"/>
          <p:nvPr/>
        </p:nvPicPr>
        <p:blipFill>
          <a:blip r:embed="rId4">
            <a:alphaModFix/>
          </a:blip>
          <a:stretch>
            <a:fillRect/>
          </a:stretch>
        </p:blipFill>
        <p:spPr>
          <a:xfrm>
            <a:off x="780513" y="824700"/>
            <a:ext cx="7582976" cy="38205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28"/>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sp>
        <p:nvSpPr>
          <p:cNvPr id="155" name="Google Shape;155;p28"/>
          <p:cNvSpPr txBox="1"/>
          <p:nvPr/>
        </p:nvSpPr>
        <p:spPr>
          <a:xfrm>
            <a:off x="361625" y="728125"/>
            <a:ext cx="7825200" cy="38454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There is no easy answer for choosing a “best” K value</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One way is the </a:t>
            </a:r>
            <a:r>
              <a:rPr b="1" lang="en" sz="1600">
                <a:solidFill>
                  <a:srgbClr val="3C4043"/>
                </a:solidFill>
                <a:highlight>
                  <a:srgbClr val="FFFFFF"/>
                </a:highlight>
                <a:latin typeface="Roboto"/>
                <a:ea typeface="Roboto"/>
                <a:cs typeface="Roboto"/>
                <a:sym typeface="Roboto"/>
              </a:rPr>
              <a:t>elbow method</a:t>
            </a:r>
            <a:endParaRPr b="1"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First of all, compute the </a:t>
            </a:r>
            <a:r>
              <a:rPr b="1" lang="en" sz="1600">
                <a:solidFill>
                  <a:srgbClr val="3C4043"/>
                </a:solidFill>
                <a:highlight>
                  <a:srgbClr val="FFFFFF"/>
                </a:highlight>
                <a:latin typeface="Roboto"/>
                <a:ea typeface="Roboto"/>
                <a:cs typeface="Roboto"/>
                <a:sym typeface="Roboto"/>
              </a:rPr>
              <a:t>sum of squared error (SSE) </a:t>
            </a:r>
            <a:r>
              <a:rPr lang="en" sz="1600">
                <a:solidFill>
                  <a:srgbClr val="3C4043"/>
                </a:solidFill>
                <a:highlight>
                  <a:srgbClr val="FFFFFF"/>
                </a:highlight>
                <a:latin typeface="Roboto"/>
                <a:ea typeface="Roboto"/>
                <a:cs typeface="Roboto"/>
                <a:sym typeface="Roboto"/>
              </a:rPr>
              <a:t>for some values of k (for example 2, 4, 6, 8, etc.).</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The SSE is defined as the </a:t>
            </a:r>
            <a:r>
              <a:rPr lang="en" sz="1600">
                <a:solidFill>
                  <a:schemeClr val="accent1"/>
                </a:solidFill>
                <a:highlight>
                  <a:srgbClr val="FFFFFF"/>
                </a:highlight>
                <a:latin typeface="Roboto"/>
                <a:ea typeface="Roboto"/>
                <a:cs typeface="Roboto"/>
                <a:sym typeface="Roboto"/>
              </a:rPr>
              <a:t>sum of the squared distance between each member of the cluster and its centroid</a:t>
            </a:r>
            <a:r>
              <a:rPr lang="en" sz="1600">
                <a:solidFill>
                  <a:srgbClr val="3C4043"/>
                </a:solidFill>
                <a:highlight>
                  <a:srgbClr val="FFFFFF"/>
                </a:highlight>
                <a:latin typeface="Roboto"/>
                <a:ea typeface="Roboto"/>
                <a:cs typeface="Roboto"/>
                <a:sym typeface="Roboto"/>
              </a:rPr>
              <a:t>.</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If you plot k against the SSE, you will see that the error decreases as k gets larger; this is because when the number of clusters increases, they should be smaller, so distortion is also smaller.</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The idea of the elbow method is to choose the k at which the SSE decreases abruptly.</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This produces an "elbow effect" in the graph, as you can see in the following picture:</a:t>
            </a:r>
            <a:endParaRPr sz="1600">
              <a:solidFill>
                <a:srgbClr val="3C4043"/>
              </a:solidFill>
              <a:highlight>
                <a:srgbClr val="FFFFFF"/>
              </a:highlight>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29"/>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pic>
        <p:nvPicPr>
          <p:cNvPr id="161" name="Google Shape;161;p29"/>
          <p:cNvPicPr preferRelativeResize="0"/>
          <p:nvPr/>
        </p:nvPicPr>
        <p:blipFill>
          <a:blip r:embed="rId4">
            <a:alphaModFix/>
          </a:blip>
          <a:stretch>
            <a:fillRect/>
          </a:stretch>
        </p:blipFill>
        <p:spPr>
          <a:xfrm>
            <a:off x="1985125" y="588025"/>
            <a:ext cx="5175899" cy="4336925"/>
          </a:xfrm>
          <a:prstGeom prst="rect">
            <a:avLst/>
          </a:prstGeom>
          <a:noFill/>
          <a:ln>
            <a:noFill/>
          </a:ln>
        </p:spPr>
      </p:pic>
      <p:sp>
        <p:nvSpPr>
          <p:cNvPr id="162" name="Google Shape;162;p29"/>
          <p:cNvSpPr/>
          <p:nvPr/>
        </p:nvSpPr>
        <p:spPr>
          <a:xfrm>
            <a:off x="318050" y="1568450"/>
            <a:ext cx="1575300" cy="1169100"/>
          </a:xfrm>
          <a:prstGeom prst="wedgeRectCallout">
            <a:avLst>
              <a:gd fmla="val 80180" name="adj1"/>
              <a:gd fmla="val 9744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What is the </a:t>
            </a:r>
            <a:r>
              <a:rPr lang="en"/>
              <a:t>optimal number of clusters here?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30"/>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Code Exercises</a:t>
            </a:r>
            <a:endParaRPr b="1">
              <a:latin typeface="Roboto"/>
              <a:ea typeface="Roboto"/>
              <a:cs typeface="Roboto"/>
              <a:sym typeface="Roboto"/>
            </a:endParaRPr>
          </a:p>
        </p:txBody>
      </p:sp>
      <p:sp>
        <p:nvSpPr>
          <p:cNvPr id="168" name="Google Shape;168;p30"/>
          <p:cNvSpPr txBox="1"/>
          <p:nvPr/>
        </p:nvSpPr>
        <p:spPr>
          <a:xfrm>
            <a:off x="489225" y="2129950"/>
            <a:ext cx="837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t>https://github.com/angelaaaateng/ftw_python/blob/main/B7_ML/KMeansClustering_Guided.ipynb</a:t>
            </a:r>
            <a:endParaRPr u="sng"/>
          </a:p>
        </p:txBody>
      </p:sp>
      <p:sp>
        <p:nvSpPr>
          <p:cNvPr id="169" name="Google Shape;169;p30"/>
          <p:cNvSpPr txBox="1"/>
          <p:nvPr/>
        </p:nvSpPr>
        <p:spPr>
          <a:xfrm>
            <a:off x="497250" y="3724975"/>
            <a:ext cx="814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t>https://github.com/angelaaaateng/ftw_python/blob/main/B7_ML/K_Means_Clustering_Project.ipynb</a:t>
            </a:r>
            <a:endParaRPr u="sng"/>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p31"/>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Decision Trees for Classification</a:t>
            </a:r>
            <a:endParaRPr b="1">
              <a:latin typeface="Roboto"/>
              <a:ea typeface="Roboto"/>
              <a:cs typeface="Roboto"/>
              <a:sym typeface="Roboto"/>
            </a:endParaRPr>
          </a:p>
        </p:txBody>
      </p:sp>
      <p:sp>
        <p:nvSpPr>
          <p:cNvPr id="175" name="Google Shape;175;p31"/>
          <p:cNvSpPr txBox="1"/>
          <p:nvPr>
            <p:ph idx="1" type="subTitle"/>
          </p:nvPr>
        </p:nvSpPr>
        <p:spPr>
          <a:xfrm>
            <a:off x="354500" y="41857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B7</a:t>
            </a:r>
            <a:endParaRPr b="1">
              <a:solidFill>
                <a:schemeClr val="dk1"/>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32"/>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What are Tree Methods? </a:t>
            </a:r>
            <a:endParaRPr b="1">
              <a:latin typeface="Roboto"/>
              <a:ea typeface="Roboto"/>
              <a:cs typeface="Roboto"/>
              <a:sym typeface="Roboto"/>
            </a:endParaRPr>
          </a:p>
        </p:txBody>
      </p:sp>
      <p:sp>
        <p:nvSpPr>
          <p:cNvPr id="181" name="Google Shape;181;p32"/>
          <p:cNvSpPr txBox="1"/>
          <p:nvPr/>
        </p:nvSpPr>
        <p:spPr>
          <a:xfrm>
            <a:off x="361625" y="728125"/>
            <a:ext cx="76506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Will my friend play </a:t>
            </a:r>
            <a:r>
              <a:rPr lang="en" sz="1600">
                <a:solidFill>
                  <a:srgbClr val="3C4043"/>
                </a:solidFill>
                <a:highlight>
                  <a:srgbClr val="FFFFFF"/>
                </a:highlight>
                <a:latin typeface="Roboto"/>
                <a:ea typeface="Roboto"/>
                <a:cs typeface="Roboto"/>
                <a:sym typeface="Roboto"/>
              </a:rPr>
              <a:t>tennis with me?</a:t>
            </a:r>
            <a:endParaRPr sz="1600">
              <a:solidFill>
                <a:srgbClr val="3C4043"/>
              </a:solidFill>
              <a:highlight>
                <a:srgbClr val="FFFFFF"/>
              </a:highlight>
              <a:latin typeface="Roboto"/>
              <a:ea typeface="Roboto"/>
              <a:cs typeface="Roboto"/>
              <a:sym typeface="Roboto"/>
            </a:endParaRPr>
          </a:p>
        </p:txBody>
      </p:sp>
      <p:pic>
        <p:nvPicPr>
          <p:cNvPr descr="Prince of Tennis Anime Image" id="182" name="Google Shape;182;p32" title="Prince of Tennis Anime Image"/>
          <p:cNvPicPr preferRelativeResize="0"/>
          <p:nvPr/>
        </p:nvPicPr>
        <p:blipFill>
          <a:blip r:embed="rId4">
            <a:alphaModFix/>
          </a:blip>
          <a:stretch>
            <a:fillRect/>
          </a:stretch>
        </p:blipFill>
        <p:spPr>
          <a:xfrm>
            <a:off x="1139925" y="1076625"/>
            <a:ext cx="6789826" cy="3808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379375" y="1254925"/>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Agenda</a:t>
            </a:r>
            <a:endParaRPr b="1">
              <a:latin typeface="Roboto"/>
              <a:ea typeface="Roboto"/>
              <a:cs typeface="Roboto"/>
              <a:sym typeface="Roboto"/>
            </a:endParaRPr>
          </a:p>
        </p:txBody>
      </p:sp>
      <p:sp>
        <p:nvSpPr>
          <p:cNvPr id="67" name="Google Shape;67;p15"/>
          <p:cNvSpPr txBox="1"/>
          <p:nvPr/>
        </p:nvSpPr>
        <p:spPr>
          <a:xfrm>
            <a:off x="300825" y="1827625"/>
            <a:ext cx="4542300" cy="21549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Review</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K-Means Clustering Hands-On Activity</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Decision Trees for Classification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Decision Trees for Regression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Decision Trees Guided Activity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Game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Decision Tree Hands-On Activity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Classification Hands-On Activity</a:t>
            </a:r>
            <a:endParaRPr sz="1600">
              <a:solidFill>
                <a:srgbClr val="3C4043"/>
              </a:solidFill>
              <a:highlight>
                <a:srgbClr val="FFFFFF"/>
              </a:highlight>
              <a:latin typeface="Roboto"/>
              <a:ea typeface="Roboto"/>
              <a:cs typeface="Roboto"/>
              <a:sym typeface="Roboto"/>
            </a:endParaRPr>
          </a:p>
        </p:txBody>
      </p:sp>
      <p:pic>
        <p:nvPicPr>
          <p:cNvPr id="68" name="Google Shape;68;p15"/>
          <p:cNvPicPr preferRelativeResize="0"/>
          <p:nvPr/>
        </p:nvPicPr>
        <p:blipFill>
          <a:blip r:embed="rId4">
            <a:alphaModFix/>
          </a:blip>
          <a:stretch>
            <a:fillRect/>
          </a:stretch>
        </p:blipFill>
        <p:spPr>
          <a:xfrm>
            <a:off x="4790900" y="545150"/>
            <a:ext cx="3810000" cy="3810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33"/>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What are Tree Methods? </a:t>
            </a:r>
            <a:endParaRPr b="1">
              <a:latin typeface="Roboto"/>
              <a:ea typeface="Roboto"/>
              <a:cs typeface="Roboto"/>
              <a:sym typeface="Roboto"/>
            </a:endParaRPr>
          </a:p>
        </p:txBody>
      </p:sp>
      <p:sp>
        <p:nvSpPr>
          <p:cNvPr id="188" name="Google Shape;188;p33"/>
          <p:cNvSpPr txBox="1"/>
          <p:nvPr/>
        </p:nvSpPr>
        <p:spPr>
          <a:xfrm>
            <a:off x="361625" y="728125"/>
            <a:ext cx="3718800" cy="19086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“features” determine whether or not my friend flakes on me, or plays tennis </a:t>
            </a:r>
            <a:r>
              <a:rPr lang="en" sz="1600">
                <a:solidFill>
                  <a:srgbClr val="3C4043"/>
                </a:solidFill>
                <a:highlight>
                  <a:srgbClr val="FFFFFF"/>
                </a:highlight>
                <a:latin typeface="Roboto"/>
                <a:ea typeface="Roboto"/>
                <a:cs typeface="Roboto"/>
                <a:sym typeface="Roboto"/>
              </a:rPr>
              <a:t>with</a:t>
            </a:r>
            <a:r>
              <a:rPr lang="en" sz="1600">
                <a:solidFill>
                  <a:srgbClr val="3C4043"/>
                </a:solidFill>
                <a:highlight>
                  <a:srgbClr val="FFFFFF"/>
                </a:highlight>
                <a:latin typeface="Roboto"/>
                <a:ea typeface="Roboto"/>
                <a:cs typeface="Roboto"/>
                <a:sym typeface="Roboto"/>
              </a:rPr>
              <a:t> me?</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How can we use this data to predict whether or not our </a:t>
            </a:r>
            <a:r>
              <a:rPr lang="en" sz="1600">
                <a:solidFill>
                  <a:srgbClr val="3C4043"/>
                </a:solidFill>
                <a:highlight>
                  <a:srgbClr val="FFFFFF"/>
                </a:highlight>
                <a:latin typeface="Roboto"/>
                <a:ea typeface="Roboto"/>
                <a:cs typeface="Roboto"/>
                <a:sym typeface="Roboto"/>
              </a:rPr>
              <a:t>friend</a:t>
            </a:r>
            <a:r>
              <a:rPr lang="en" sz="1600">
                <a:solidFill>
                  <a:srgbClr val="3C4043"/>
                </a:solidFill>
                <a:highlight>
                  <a:srgbClr val="FFFFFF"/>
                </a:highlight>
                <a:latin typeface="Roboto"/>
                <a:ea typeface="Roboto"/>
                <a:cs typeface="Roboto"/>
                <a:sym typeface="Roboto"/>
              </a:rPr>
              <a:t> will show up to play tennis with us? </a:t>
            </a:r>
            <a:endParaRPr sz="1600">
              <a:solidFill>
                <a:srgbClr val="3C4043"/>
              </a:solidFill>
              <a:highlight>
                <a:srgbClr val="FFFFFF"/>
              </a:highlight>
              <a:latin typeface="Roboto"/>
              <a:ea typeface="Roboto"/>
              <a:cs typeface="Roboto"/>
              <a:sym typeface="Roboto"/>
            </a:endParaRPr>
          </a:p>
        </p:txBody>
      </p:sp>
      <p:pic>
        <p:nvPicPr>
          <p:cNvPr id="189" name="Google Shape;189;p33"/>
          <p:cNvPicPr preferRelativeResize="0"/>
          <p:nvPr/>
        </p:nvPicPr>
        <p:blipFill>
          <a:blip r:embed="rId4">
            <a:alphaModFix/>
          </a:blip>
          <a:stretch>
            <a:fillRect/>
          </a:stretch>
        </p:blipFill>
        <p:spPr>
          <a:xfrm>
            <a:off x="4369526" y="592749"/>
            <a:ext cx="3965375" cy="4125776"/>
          </a:xfrm>
          <a:prstGeom prst="rect">
            <a:avLst/>
          </a:prstGeom>
          <a:noFill/>
          <a:ln>
            <a:noFill/>
          </a:ln>
        </p:spPr>
      </p:pic>
      <p:pic>
        <p:nvPicPr>
          <p:cNvPr descr="Four Facts of Echizen Ryoma, the Kid Genius in Prince of Tennis! | Dunia  Games" id="190" name="Google Shape;190;p33"/>
          <p:cNvPicPr preferRelativeResize="0"/>
          <p:nvPr/>
        </p:nvPicPr>
        <p:blipFill>
          <a:blip r:embed="rId5">
            <a:alphaModFix/>
          </a:blip>
          <a:stretch>
            <a:fillRect/>
          </a:stretch>
        </p:blipFill>
        <p:spPr>
          <a:xfrm>
            <a:off x="289125" y="2636725"/>
            <a:ext cx="3981450" cy="223956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34"/>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What are Tree Methods? </a:t>
            </a:r>
            <a:endParaRPr b="1">
              <a:latin typeface="Roboto"/>
              <a:ea typeface="Roboto"/>
              <a:cs typeface="Roboto"/>
              <a:sym typeface="Roboto"/>
            </a:endParaRPr>
          </a:p>
        </p:txBody>
      </p:sp>
      <p:sp>
        <p:nvSpPr>
          <p:cNvPr id="196" name="Google Shape;196;p34"/>
          <p:cNvSpPr txBox="1"/>
          <p:nvPr/>
        </p:nvSpPr>
        <p:spPr>
          <a:xfrm>
            <a:off x="361625" y="728125"/>
            <a:ext cx="3718800" cy="2647500"/>
          </a:xfrm>
          <a:prstGeom prst="rect">
            <a:avLst/>
          </a:prstGeom>
          <a:noFill/>
          <a:ln>
            <a:noFill/>
          </a:ln>
        </p:spPr>
        <p:txBody>
          <a:bodyPr anchorCtr="0" anchor="t" bIns="91425" lIns="91425" spcFirstLastPara="1" rIns="91425" wrap="square" tIns="91425">
            <a:spAutoFit/>
          </a:bodyPr>
          <a:lstStyle/>
          <a:p>
            <a:pPr indent="-330200" lvl="0" marL="457200" rtl="0" algn="l">
              <a:spcBef>
                <a:spcPts val="110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How can we use this data to predict whether or not our friend will show up to play tennis with us?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Decision trees are one way to do this.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Decision Tree is a </a:t>
            </a:r>
            <a:r>
              <a:rPr b="1" lang="en" sz="1600">
                <a:solidFill>
                  <a:srgbClr val="3C4043"/>
                </a:solidFill>
                <a:highlight>
                  <a:srgbClr val="FFFFFF"/>
                </a:highlight>
                <a:latin typeface="Roboto"/>
                <a:ea typeface="Roboto"/>
                <a:cs typeface="Roboto"/>
                <a:sym typeface="Roboto"/>
              </a:rPr>
              <a:t>supervised learning technique </a:t>
            </a:r>
            <a:r>
              <a:rPr lang="en" sz="1600">
                <a:solidFill>
                  <a:srgbClr val="3C4043"/>
                </a:solidFill>
                <a:highlight>
                  <a:srgbClr val="FFFFFF"/>
                </a:highlight>
                <a:latin typeface="Roboto"/>
                <a:ea typeface="Roboto"/>
                <a:cs typeface="Roboto"/>
                <a:sym typeface="Roboto"/>
              </a:rPr>
              <a:t>that can be used for both classification and regression problems</a:t>
            </a:r>
            <a:endParaRPr sz="1600">
              <a:solidFill>
                <a:srgbClr val="3C4043"/>
              </a:solidFill>
              <a:highlight>
                <a:srgbClr val="FFFFFF"/>
              </a:highlight>
              <a:latin typeface="Roboto"/>
              <a:ea typeface="Roboto"/>
              <a:cs typeface="Roboto"/>
              <a:sym typeface="Roboto"/>
            </a:endParaRPr>
          </a:p>
        </p:txBody>
      </p:sp>
      <p:pic>
        <p:nvPicPr>
          <p:cNvPr id="197" name="Google Shape;197;p34"/>
          <p:cNvPicPr preferRelativeResize="0"/>
          <p:nvPr/>
        </p:nvPicPr>
        <p:blipFill>
          <a:blip r:embed="rId4">
            <a:alphaModFix/>
          </a:blip>
          <a:stretch>
            <a:fillRect/>
          </a:stretch>
        </p:blipFill>
        <p:spPr>
          <a:xfrm>
            <a:off x="4572000" y="728125"/>
            <a:ext cx="4377900" cy="388041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35"/>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Decision Trees</a:t>
            </a:r>
            <a:endParaRPr b="1">
              <a:latin typeface="Roboto"/>
              <a:ea typeface="Roboto"/>
              <a:cs typeface="Roboto"/>
              <a:sym typeface="Roboto"/>
            </a:endParaRPr>
          </a:p>
        </p:txBody>
      </p:sp>
      <p:sp>
        <p:nvSpPr>
          <p:cNvPr id="203" name="Google Shape;203;p35"/>
          <p:cNvSpPr txBox="1"/>
          <p:nvPr/>
        </p:nvSpPr>
        <p:spPr>
          <a:xfrm>
            <a:off x="361625" y="728125"/>
            <a:ext cx="3330900" cy="24012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b="1" lang="en" sz="1600">
                <a:solidFill>
                  <a:srgbClr val="3C4043"/>
                </a:solidFill>
                <a:highlight>
                  <a:srgbClr val="FFFFFF"/>
                </a:highlight>
                <a:latin typeface="Roboto"/>
                <a:ea typeface="Roboto"/>
                <a:cs typeface="Roboto"/>
                <a:sym typeface="Roboto"/>
              </a:rPr>
              <a:t>Nodes </a:t>
            </a:r>
            <a:r>
              <a:rPr lang="en" sz="1600">
                <a:solidFill>
                  <a:srgbClr val="3C4043"/>
                </a:solidFill>
                <a:highlight>
                  <a:srgbClr val="FFFFFF"/>
                </a:highlight>
                <a:latin typeface="Roboto"/>
                <a:ea typeface="Roboto"/>
                <a:cs typeface="Roboto"/>
                <a:sym typeface="Roboto"/>
              </a:rPr>
              <a:t>- split the </a:t>
            </a:r>
            <a:r>
              <a:rPr lang="en" sz="1600">
                <a:solidFill>
                  <a:srgbClr val="3C4043"/>
                </a:solidFill>
                <a:highlight>
                  <a:srgbClr val="FFFFFF"/>
                </a:highlight>
                <a:latin typeface="Roboto"/>
                <a:ea typeface="Roboto"/>
                <a:cs typeface="Roboto"/>
                <a:sym typeface="Roboto"/>
              </a:rPr>
              <a:t>value</a:t>
            </a:r>
            <a:r>
              <a:rPr lang="en" sz="1600">
                <a:solidFill>
                  <a:srgbClr val="3C4043"/>
                </a:solidFill>
                <a:highlight>
                  <a:srgbClr val="FFFFFF"/>
                </a:highlight>
                <a:latin typeface="Roboto"/>
                <a:ea typeface="Roboto"/>
                <a:cs typeface="Roboto"/>
                <a:sym typeface="Roboto"/>
              </a:rPr>
              <a:t> of a certain attribute</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b="1" lang="en" sz="1600">
                <a:solidFill>
                  <a:srgbClr val="3C4043"/>
                </a:solidFill>
                <a:highlight>
                  <a:srgbClr val="FFFFFF"/>
                </a:highlight>
                <a:latin typeface="Roboto"/>
                <a:ea typeface="Roboto"/>
                <a:cs typeface="Roboto"/>
                <a:sym typeface="Roboto"/>
              </a:rPr>
              <a:t>Edges </a:t>
            </a:r>
            <a:r>
              <a:rPr lang="en" sz="1600">
                <a:solidFill>
                  <a:srgbClr val="3C4043"/>
                </a:solidFill>
                <a:highlight>
                  <a:srgbClr val="FFFFFF"/>
                </a:highlight>
                <a:latin typeface="Roboto"/>
                <a:ea typeface="Roboto"/>
                <a:cs typeface="Roboto"/>
                <a:sym typeface="Roboto"/>
              </a:rPr>
              <a:t>- outcome of a split to the next node (answer to the “question” we’re asking)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b="1" lang="en" sz="1600">
                <a:solidFill>
                  <a:srgbClr val="3C4043"/>
                </a:solidFill>
                <a:highlight>
                  <a:srgbClr val="FFFFFF"/>
                </a:highlight>
                <a:latin typeface="Roboto"/>
                <a:ea typeface="Roboto"/>
                <a:cs typeface="Roboto"/>
                <a:sym typeface="Roboto"/>
              </a:rPr>
              <a:t>Root Node </a:t>
            </a:r>
            <a:r>
              <a:rPr lang="en" sz="1600">
                <a:solidFill>
                  <a:srgbClr val="3C4043"/>
                </a:solidFill>
                <a:highlight>
                  <a:srgbClr val="FFFFFF"/>
                </a:highlight>
                <a:latin typeface="Roboto"/>
                <a:ea typeface="Roboto"/>
                <a:cs typeface="Roboto"/>
                <a:sym typeface="Roboto"/>
              </a:rPr>
              <a:t>- the node that performs the first split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b="1" lang="en" sz="1600">
                <a:solidFill>
                  <a:srgbClr val="3C4043"/>
                </a:solidFill>
                <a:highlight>
                  <a:srgbClr val="FFFFFF"/>
                </a:highlight>
                <a:latin typeface="Roboto"/>
                <a:ea typeface="Roboto"/>
                <a:cs typeface="Roboto"/>
                <a:sym typeface="Roboto"/>
              </a:rPr>
              <a:t>Leaves </a:t>
            </a:r>
            <a:r>
              <a:rPr lang="en" sz="1600">
                <a:solidFill>
                  <a:srgbClr val="3C4043"/>
                </a:solidFill>
                <a:highlight>
                  <a:srgbClr val="FFFFFF"/>
                </a:highlight>
                <a:latin typeface="Roboto"/>
                <a:ea typeface="Roboto"/>
                <a:cs typeface="Roboto"/>
                <a:sym typeface="Roboto"/>
              </a:rPr>
              <a:t>- terminal nodes that predict the outcome</a:t>
            </a:r>
            <a:endParaRPr sz="1600">
              <a:solidFill>
                <a:srgbClr val="3C4043"/>
              </a:solidFill>
              <a:highlight>
                <a:srgbClr val="FFFFFF"/>
              </a:highlight>
              <a:latin typeface="Roboto"/>
              <a:ea typeface="Roboto"/>
              <a:cs typeface="Roboto"/>
              <a:sym typeface="Roboto"/>
            </a:endParaRPr>
          </a:p>
        </p:txBody>
      </p:sp>
      <p:pic>
        <p:nvPicPr>
          <p:cNvPr id="204" name="Google Shape;204;p35"/>
          <p:cNvPicPr preferRelativeResize="0"/>
          <p:nvPr/>
        </p:nvPicPr>
        <p:blipFill>
          <a:blip r:embed="rId4">
            <a:alphaModFix/>
          </a:blip>
          <a:stretch>
            <a:fillRect/>
          </a:stretch>
        </p:blipFill>
        <p:spPr>
          <a:xfrm>
            <a:off x="4191850" y="353875"/>
            <a:ext cx="4510229" cy="4166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36"/>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How does splitting work?</a:t>
            </a:r>
            <a:endParaRPr b="1">
              <a:latin typeface="Roboto"/>
              <a:ea typeface="Roboto"/>
              <a:cs typeface="Roboto"/>
              <a:sym typeface="Roboto"/>
            </a:endParaRPr>
          </a:p>
        </p:txBody>
      </p:sp>
      <p:sp>
        <p:nvSpPr>
          <p:cNvPr id="210" name="Google Shape;210;p36"/>
          <p:cNvSpPr txBox="1"/>
          <p:nvPr/>
        </p:nvSpPr>
        <p:spPr>
          <a:xfrm>
            <a:off x="361625" y="728125"/>
            <a:ext cx="8435400" cy="11697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Imagine we have a dataset with 3 features → X, Y, and Z, and image that we have two possible classes for the target variable → A and B</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How can we build a decision tree such that there is a lear separation between classes?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column would you use to split the dataset into Class A and Class B? </a:t>
            </a:r>
            <a:endParaRPr sz="1600">
              <a:solidFill>
                <a:srgbClr val="3C4043"/>
              </a:solidFill>
              <a:highlight>
                <a:srgbClr val="FFFFFF"/>
              </a:highlight>
              <a:latin typeface="Roboto"/>
              <a:ea typeface="Roboto"/>
              <a:cs typeface="Roboto"/>
              <a:sym typeface="Roboto"/>
            </a:endParaRPr>
          </a:p>
        </p:txBody>
      </p:sp>
      <p:pic>
        <p:nvPicPr>
          <p:cNvPr id="211" name="Google Shape;211;p36"/>
          <p:cNvPicPr preferRelativeResize="0"/>
          <p:nvPr/>
        </p:nvPicPr>
        <p:blipFill>
          <a:blip r:embed="rId4">
            <a:alphaModFix/>
          </a:blip>
          <a:stretch>
            <a:fillRect/>
          </a:stretch>
        </p:blipFill>
        <p:spPr>
          <a:xfrm>
            <a:off x="717050" y="2089800"/>
            <a:ext cx="8079975" cy="2433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5" name="Shape 215"/>
        <p:cNvGrpSpPr/>
        <p:nvPr/>
      </p:nvGrpSpPr>
      <p:grpSpPr>
        <a:xfrm>
          <a:off x="0" y="0"/>
          <a:ext cx="0" cy="0"/>
          <a:chOff x="0" y="0"/>
          <a:chExt cx="0" cy="0"/>
        </a:xfrm>
      </p:grpSpPr>
      <p:sp>
        <p:nvSpPr>
          <p:cNvPr id="216" name="Google Shape;216;p37"/>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How does splitting work?</a:t>
            </a:r>
            <a:endParaRPr b="1">
              <a:latin typeface="Roboto"/>
              <a:ea typeface="Roboto"/>
              <a:cs typeface="Roboto"/>
              <a:sym typeface="Roboto"/>
            </a:endParaRPr>
          </a:p>
        </p:txBody>
      </p:sp>
      <p:sp>
        <p:nvSpPr>
          <p:cNvPr id="217" name="Google Shape;217;p37"/>
          <p:cNvSpPr txBox="1"/>
          <p:nvPr/>
        </p:nvSpPr>
        <p:spPr>
          <a:xfrm>
            <a:off x="361625" y="728125"/>
            <a:ext cx="84354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Splitting on Y gives us a clear separation between </a:t>
            </a:r>
            <a:r>
              <a:rPr lang="en" sz="1600">
                <a:solidFill>
                  <a:srgbClr val="3C4043"/>
                </a:solidFill>
                <a:highlight>
                  <a:srgbClr val="FFFFFF"/>
                </a:highlight>
                <a:latin typeface="Roboto"/>
                <a:ea typeface="Roboto"/>
                <a:cs typeface="Roboto"/>
                <a:sym typeface="Roboto"/>
              </a:rPr>
              <a:t>classes </a:t>
            </a:r>
            <a:endParaRPr sz="1600">
              <a:solidFill>
                <a:srgbClr val="3C4043"/>
              </a:solidFill>
              <a:highlight>
                <a:srgbClr val="FFFFFF"/>
              </a:highlight>
              <a:latin typeface="Roboto"/>
              <a:ea typeface="Roboto"/>
              <a:cs typeface="Roboto"/>
              <a:sym typeface="Roboto"/>
            </a:endParaRPr>
          </a:p>
        </p:txBody>
      </p:sp>
      <p:pic>
        <p:nvPicPr>
          <p:cNvPr id="218" name="Google Shape;218;p37"/>
          <p:cNvPicPr preferRelativeResize="0"/>
          <p:nvPr/>
        </p:nvPicPr>
        <p:blipFill>
          <a:blip r:embed="rId4">
            <a:alphaModFix/>
          </a:blip>
          <a:stretch>
            <a:fillRect/>
          </a:stretch>
        </p:blipFill>
        <p:spPr>
          <a:xfrm>
            <a:off x="857600" y="1159225"/>
            <a:ext cx="7592550" cy="3525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p38"/>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How does splitting work?</a:t>
            </a:r>
            <a:endParaRPr b="1">
              <a:latin typeface="Roboto"/>
              <a:ea typeface="Roboto"/>
              <a:cs typeface="Roboto"/>
              <a:sym typeface="Roboto"/>
            </a:endParaRPr>
          </a:p>
        </p:txBody>
      </p:sp>
      <p:sp>
        <p:nvSpPr>
          <p:cNvPr id="224" name="Google Shape;224;p38"/>
          <p:cNvSpPr txBox="1"/>
          <p:nvPr/>
        </p:nvSpPr>
        <p:spPr>
          <a:xfrm>
            <a:off x="361625" y="728125"/>
            <a:ext cx="8435400" cy="677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But, we could also have tried splitting our dataset on other </a:t>
            </a:r>
            <a:r>
              <a:rPr lang="en" sz="1600">
                <a:solidFill>
                  <a:srgbClr val="3C4043"/>
                </a:solidFill>
                <a:highlight>
                  <a:srgbClr val="FFFFFF"/>
                </a:highlight>
                <a:latin typeface="Roboto"/>
                <a:ea typeface="Roboto"/>
                <a:cs typeface="Roboto"/>
                <a:sym typeface="Roboto"/>
              </a:rPr>
              <a:t>features</a:t>
            </a:r>
            <a:r>
              <a:rPr lang="en" sz="1600">
                <a:solidFill>
                  <a:srgbClr val="3C4043"/>
                </a:solidFill>
                <a:highlight>
                  <a:srgbClr val="FFFFFF"/>
                </a:highlight>
                <a:latin typeface="Roboto"/>
                <a:ea typeface="Roboto"/>
                <a:cs typeface="Roboto"/>
                <a:sym typeface="Roboto"/>
              </a:rPr>
              <a:t> first, like X and Z.</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would have happened?</a:t>
            </a:r>
            <a:endParaRPr sz="1600">
              <a:solidFill>
                <a:srgbClr val="3C4043"/>
              </a:solidFill>
              <a:highlight>
                <a:srgbClr val="FFFFFF"/>
              </a:highlight>
              <a:latin typeface="Roboto"/>
              <a:ea typeface="Roboto"/>
              <a:cs typeface="Roboto"/>
              <a:sym typeface="Roboto"/>
            </a:endParaRPr>
          </a:p>
        </p:txBody>
      </p:sp>
      <p:pic>
        <p:nvPicPr>
          <p:cNvPr id="225" name="Google Shape;225;p38"/>
          <p:cNvPicPr preferRelativeResize="0"/>
          <p:nvPr/>
        </p:nvPicPr>
        <p:blipFill>
          <a:blip r:embed="rId4">
            <a:alphaModFix/>
          </a:blip>
          <a:stretch>
            <a:fillRect/>
          </a:stretch>
        </p:blipFill>
        <p:spPr>
          <a:xfrm>
            <a:off x="317600" y="1541100"/>
            <a:ext cx="8388599" cy="3121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p39"/>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How does splitting work?</a:t>
            </a:r>
            <a:endParaRPr b="1">
              <a:latin typeface="Roboto"/>
              <a:ea typeface="Roboto"/>
              <a:cs typeface="Roboto"/>
              <a:sym typeface="Roboto"/>
            </a:endParaRPr>
          </a:p>
        </p:txBody>
      </p:sp>
      <p:sp>
        <p:nvSpPr>
          <p:cNvPr id="231" name="Google Shape;231;p39"/>
          <p:cNvSpPr txBox="1"/>
          <p:nvPr/>
        </p:nvSpPr>
        <p:spPr>
          <a:xfrm>
            <a:off x="361625" y="728125"/>
            <a:ext cx="3801600" cy="9234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b="1" lang="en" sz="1600">
                <a:solidFill>
                  <a:srgbClr val="3C4043"/>
                </a:solidFill>
                <a:highlight>
                  <a:srgbClr val="FFFFFF"/>
                </a:highlight>
                <a:latin typeface="Roboto"/>
                <a:ea typeface="Roboto"/>
                <a:cs typeface="Roboto"/>
                <a:sym typeface="Roboto"/>
              </a:rPr>
              <a:t>Entropy </a:t>
            </a:r>
            <a:r>
              <a:rPr lang="en" sz="1600">
                <a:solidFill>
                  <a:srgbClr val="3C4043"/>
                </a:solidFill>
                <a:highlight>
                  <a:srgbClr val="FFFFFF"/>
                </a:highlight>
                <a:latin typeface="Roboto"/>
                <a:ea typeface="Roboto"/>
                <a:cs typeface="Roboto"/>
                <a:sym typeface="Roboto"/>
              </a:rPr>
              <a:t>and </a:t>
            </a:r>
            <a:r>
              <a:rPr b="1" lang="en" sz="1600">
                <a:solidFill>
                  <a:srgbClr val="3C4043"/>
                </a:solidFill>
                <a:highlight>
                  <a:srgbClr val="FFFFFF"/>
                </a:highlight>
                <a:latin typeface="Roboto"/>
                <a:ea typeface="Roboto"/>
                <a:cs typeface="Roboto"/>
                <a:sym typeface="Roboto"/>
              </a:rPr>
              <a:t>Information Gain</a:t>
            </a:r>
            <a:r>
              <a:rPr lang="en" sz="1600">
                <a:solidFill>
                  <a:srgbClr val="3C4043"/>
                </a:solidFill>
                <a:highlight>
                  <a:srgbClr val="FFFFFF"/>
                </a:highlight>
                <a:latin typeface="Roboto"/>
                <a:ea typeface="Roboto"/>
                <a:cs typeface="Roboto"/>
                <a:sym typeface="Roboto"/>
              </a:rPr>
              <a:t> are the mathematical methods to choose the “best” split</a:t>
            </a:r>
            <a:endParaRPr sz="1600">
              <a:solidFill>
                <a:srgbClr val="3C4043"/>
              </a:solidFill>
              <a:highlight>
                <a:srgbClr val="FFFFFF"/>
              </a:highlight>
              <a:latin typeface="Roboto"/>
              <a:ea typeface="Roboto"/>
              <a:cs typeface="Roboto"/>
              <a:sym typeface="Roboto"/>
            </a:endParaRPr>
          </a:p>
        </p:txBody>
      </p:sp>
      <p:pic>
        <p:nvPicPr>
          <p:cNvPr id="232" name="Google Shape;232;p39"/>
          <p:cNvPicPr preferRelativeResize="0"/>
          <p:nvPr/>
        </p:nvPicPr>
        <p:blipFill>
          <a:blip r:embed="rId4">
            <a:alphaModFix/>
          </a:blip>
          <a:stretch>
            <a:fillRect/>
          </a:stretch>
        </p:blipFill>
        <p:spPr>
          <a:xfrm>
            <a:off x="495625" y="2120724"/>
            <a:ext cx="8021476" cy="2785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p40"/>
          <p:cNvSpPr txBox="1"/>
          <p:nvPr>
            <p:ph type="title"/>
          </p:nvPr>
        </p:nvSpPr>
        <p:spPr>
          <a:xfrm>
            <a:off x="634575" y="99600"/>
            <a:ext cx="8119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Advantages and Disadvantages of Decision Trees</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t/>
            </a:r>
            <a:endParaRPr b="1">
              <a:latin typeface="Roboto"/>
              <a:ea typeface="Roboto"/>
              <a:cs typeface="Roboto"/>
              <a:sym typeface="Roboto"/>
            </a:endParaRPr>
          </a:p>
        </p:txBody>
      </p:sp>
      <p:sp>
        <p:nvSpPr>
          <p:cNvPr id="238" name="Google Shape;238;p40"/>
          <p:cNvSpPr txBox="1"/>
          <p:nvPr/>
        </p:nvSpPr>
        <p:spPr>
          <a:xfrm>
            <a:off x="371175" y="1434450"/>
            <a:ext cx="3801600" cy="2788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b="1" lang="en" sz="1600" u="sng">
                <a:solidFill>
                  <a:srgbClr val="3C4043"/>
                </a:solidFill>
                <a:highlight>
                  <a:srgbClr val="FFFFFF"/>
                </a:highlight>
                <a:latin typeface="Roboto"/>
                <a:ea typeface="Roboto"/>
                <a:cs typeface="Roboto"/>
                <a:sym typeface="Roboto"/>
              </a:rPr>
              <a:t>ADVANTAGES </a:t>
            </a:r>
            <a:endParaRPr b="1" sz="1600" u="sng">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Easy to understand</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Can handle both categorical and numerical data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Resistant to outliers, hence requires less data preprocessing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New features can be added easily</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Can be used to build larger classifiers by using ensemble methods</a:t>
            </a:r>
            <a:endParaRPr sz="1600">
              <a:solidFill>
                <a:srgbClr val="3C4043"/>
              </a:solidFill>
              <a:highlight>
                <a:srgbClr val="FFFFFF"/>
              </a:highlight>
              <a:latin typeface="Roboto"/>
              <a:ea typeface="Roboto"/>
              <a:cs typeface="Roboto"/>
              <a:sym typeface="Roboto"/>
            </a:endParaRPr>
          </a:p>
        </p:txBody>
      </p:sp>
      <p:sp>
        <p:nvSpPr>
          <p:cNvPr id="239" name="Google Shape;239;p40"/>
          <p:cNvSpPr txBox="1"/>
          <p:nvPr/>
        </p:nvSpPr>
        <p:spPr>
          <a:xfrm>
            <a:off x="4685150" y="1434450"/>
            <a:ext cx="3801600" cy="2542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b="1" lang="en" sz="1600" u="sng">
                <a:solidFill>
                  <a:srgbClr val="3C4043"/>
                </a:solidFill>
                <a:highlight>
                  <a:srgbClr val="FFFFFF"/>
                </a:highlight>
                <a:latin typeface="Roboto"/>
                <a:ea typeface="Roboto"/>
                <a:cs typeface="Roboto"/>
                <a:sym typeface="Roboto"/>
              </a:rPr>
              <a:t>DIS</a:t>
            </a:r>
            <a:r>
              <a:rPr b="1" lang="en" sz="1600" u="sng">
                <a:solidFill>
                  <a:srgbClr val="3C4043"/>
                </a:solidFill>
                <a:highlight>
                  <a:srgbClr val="FFFFFF"/>
                </a:highlight>
                <a:latin typeface="Roboto"/>
                <a:ea typeface="Roboto"/>
                <a:cs typeface="Roboto"/>
                <a:sym typeface="Roboto"/>
              </a:rPr>
              <a:t>ADVANTAGES </a:t>
            </a:r>
            <a:endParaRPr b="1" sz="1600" u="sng">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Prone to overfitting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Requires some kind of measurement to determine “how well” the trees / the algorithm is doing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Parameter tuning can be difficult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Can create biased trees if some classes dominate </a:t>
            </a:r>
            <a:endParaRPr sz="1600">
              <a:solidFill>
                <a:srgbClr val="3C4043"/>
              </a:solidFill>
              <a:highlight>
                <a:srgbClr val="FFFFFF"/>
              </a:highlight>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41"/>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Random Forests</a:t>
            </a:r>
            <a:endParaRPr b="1">
              <a:latin typeface="Roboto"/>
              <a:ea typeface="Roboto"/>
              <a:cs typeface="Roboto"/>
              <a:sym typeface="Roboto"/>
            </a:endParaRPr>
          </a:p>
        </p:txBody>
      </p:sp>
      <p:sp>
        <p:nvSpPr>
          <p:cNvPr id="245" name="Google Shape;245;p41"/>
          <p:cNvSpPr txBox="1"/>
          <p:nvPr/>
        </p:nvSpPr>
        <p:spPr>
          <a:xfrm>
            <a:off x="361625" y="728125"/>
            <a:ext cx="4346700" cy="41250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However, decision trees often have </a:t>
            </a:r>
            <a:r>
              <a:rPr b="1" lang="en" sz="1600">
                <a:solidFill>
                  <a:srgbClr val="3C4043"/>
                </a:solidFill>
                <a:highlight>
                  <a:srgbClr val="FFFFFF"/>
                </a:highlight>
                <a:latin typeface="Roboto"/>
                <a:ea typeface="Roboto"/>
                <a:cs typeface="Roboto"/>
                <a:sym typeface="Roboto"/>
              </a:rPr>
              <a:t>high variance </a:t>
            </a:r>
            <a:r>
              <a:rPr lang="en" sz="1600">
                <a:solidFill>
                  <a:srgbClr val="3C4043"/>
                </a:solidFill>
                <a:highlight>
                  <a:srgbClr val="FFFFFF"/>
                </a:highlight>
                <a:latin typeface="Roboto"/>
                <a:ea typeface="Roboto"/>
                <a:cs typeface="Roboto"/>
                <a:sym typeface="Roboto"/>
              </a:rPr>
              <a:t>→ different splits can lead to </a:t>
            </a:r>
            <a:r>
              <a:rPr lang="en" sz="1600">
                <a:solidFill>
                  <a:srgbClr val="3C4043"/>
                </a:solidFill>
                <a:highlight>
                  <a:srgbClr val="FFFFFF"/>
                </a:highlight>
                <a:latin typeface="Roboto"/>
                <a:ea typeface="Roboto"/>
                <a:cs typeface="Roboto"/>
                <a:sym typeface="Roboto"/>
              </a:rPr>
              <a:t>different</a:t>
            </a:r>
            <a:r>
              <a:rPr lang="en" sz="1600">
                <a:solidFill>
                  <a:srgbClr val="3C4043"/>
                </a:solidFill>
                <a:highlight>
                  <a:srgbClr val="FFFFFF"/>
                </a:highlight>
                <a:latin typeface="Roboto"/>
                <a:ea typeface="Roboto"/>
                <a:cs typeface="Roboto"/>
                <a:sym typeface="Roboto"/>
              </a:rPr>
              <a:t> trees (random_seed)</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To improve performance, we can use </a:t>
            </a:r>
            <a:r>
              <a:rPr b="1" lang="en" sz="1600">
                <a:solidFill>
                  <a:srgbClr val="3C4043"/>
                </a:solidFill>
                <a:highlight>
                  <a:srgbClr val="FFFFFF"/>
                </a:highlight>
                <a:latin typeface="Roboto"/>
                <a:ea typeface="Roboto"/>
                <a:cs typeface="Roboto"/>
                <a:sym typeface="Roboto"/>
              </a:rPr>
              <a:t>many trees</a:t>
            </a:r>
            <a:r>
              <a:rPr lang="en" sz="1600">
                <a:solidFill>
                  <a:srgbClr val="3C4043"/>
                </a:solidFill>
                <a:highlight>
                  <a:srgbClr val="FFFFFF"/>
                </a:highlight>
                <a:latin typeface="Roboto"/>
                <a:ea typeface="Roboto"/>
                <a:cs typeface="Roboto"/>
                <a:sym typeface="Roboto"/>
              </a:rPr>
              <a:t> with a random sample of features chosen as the split.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 random forest utilizes </a:t>
            </a:r>
            <a:r>
              <a:rPr b="1" lang="en" sz="1600">
                <a:solidFill>
                  <a:srgbClr val="3C4043"/>
                </a:solidFill>
                <a:highlight>
                  <a:srgbClr val="FFFFFF"/>
                </a:highlight>
                <a:latin typeface="Roboto"/>
                <a:ea typeface="Roboto"/>
                <a:cs typeface="Roboto"/>
                <a:sym typeface="Roboto"/>
              </a:rPr>
              <a:t>ensemble learning,</a:t>
            </a:r>
            <a:r>
              <a:rPr lang="en" sz="1600">
                <a:solidFill>
                  <a:srgbClr val="3C4043"/>
                </a:solidFill>
                <a:highlight>
                  <a:srgbClr val="FFFFFF"/>
                </a:highlight>
                <a:latin typeface="Roboto"/>
                <a:ea typeface="Roboto"/>
                <a:cs typeface="Roboto"/>
                <a:sym typeface="Roboto"/>
              </a:rPr>
              <a:t> which is a technique that combines many classifiers to provide solutions to complex problems </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b="1" lang="en" sz="1600">
                <a:solidFill>
                  <a:srgbClr val="3C4043"/>
                </a:solidFill>
                <a:highlight>
                  <a:srgbClr val="FFFFFF"/>
                </a:highlight>
                <a:latin typeface="Roboto"/>
                <a:ea typeface="Roboto"/>
                <a:cs typeface="Roboto"/>
                <a:sym typeface="Roboto"/>
              </a:rPr>
              <a:t>Random forest algorithm → many decision trees</a:t>
            </a:r>
            <a:endParaRPr b="1"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How does this work? </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 new random sample of features is chosen for </a:t>
            </a:r>
            <a:r>
              <a:rPr i="1" lang="en" sz="1600">
                <a:solidFill>
                  <a:srgbClr val="3C4043"/>
                </a:solidFill>
                <a:highlight>
                  <a:srgbClr val="FFFFFF"/>
                </a:highlight>
                <a:latin typeface="Roboto"/>
                <a:ea typeface="Roboto"/>
                <a:cs typeface="Roboto"/>
                <a:sym typeface="Roboto"/>
              </a:rPr>
              <a:t>every tree</a:t>
            </a:r>
            <a:r>
              <a:rPr lang="en" sz="1600">
                <a:solidFill>
                  <a:srgbClr val="3C4043"/>
                </a:solidFill>
                <a:highlight>
                  <a:srgbClr val="FFFFFF"/>
                </a:highlight>
                <a:latin typeface="Roboto"/>
                <a:ea typeface="Roboto"/>
                <a:cs typeface="Roboto"/>
                <a:sym typeface="Roboto"/>
              </a:rPr>
              <a:t> at </a:t>
            </a:r>
            <a:r>
              <a:rPr i="1" lang="en" sz="1600">
                <a:solidFill>
                  <a:srgbClr val="3C4043"/>
                </a:solidFill>
                <a:highlight>
                  <a:srgbClr val="FFFFFF"/>
                </a:highlight>
                <a:latin typeface="Roboto"/>
                <a:ea typeface="Roboto"/>
                <a:cs typeface="Roboto"/>
                <a:sym typeface="Roboto"/>
              </a:rPr>
              <a:t>every split</a:t>
            </a:r>
            <a:endParaRPr sz="1600">
              <a:solidFill>
                <a:srgbClr val="3C4043"/>
              </a:solidFill>
              <a:highlight>
                <a:srgbClr val="FFFFFF"/>
              </a:highlight>
              <a:latin typeface="Roboto"/>
              <a:ea typeface="Roboto"/>
              <a:cs typeface="Roboto"/>
              <a:sym typeface="Roboto"/>
            </a:endParaRPr>
          </a:p>
        </p:txBody>
      </p:sp>
      <p:pic>
        <p:nvPicPr>
          <p:cNvPr descr="This AI newsletter is all you need #12 | by Towards AI Editorial Team |  Towards AI" id="246" name="Google Shape;246;p41"/>
          <p:cNvPicPr preferRelativeResize="0"/>
          <p:nvPr/>
        </p:nvPicPr>
        <p:blipFill>
          <a:blip r:embed="rId4">
            <a:alphaModFix/>
          </a:blip>
          <a:stretch>
            <a:fillRect/>
          </a:stretch>
        </p:blipFill>
        <p:spPr>
          <a:xfrm>
            <a:off x="4956100" y="470825"/>
            <a:ext cx="3979287" cy="392836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p42"/>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Random Forests</a:t>
            </a:r>
            <a:endParaRPr b="1">
              <a:latin typeface="Roboto"/>
              <a:ea typeface="Roboto"/>
              <a:cs typeface="Roboto"/>
              <a:sym typeface="Roboto"/>
            </a:endParaRPr>
          </a:p>
        </p:txBody>
      </p:sp>
      <p:sp>
        <p:nvSpPr>
          <p:cNvPr id="252" name="Google Shape;252;p42"/>
          <p:cNvSpPr txBox="1"/>
          <p:nvPr/>
        </p:nvSpPr>
        <p:spPr>
          <a:xfrm>
            <a:off x="361625" y="728125"/>
            <a:ext cx="4346700" cy="41250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b="1" lang="en" sz="1600">
                <a:solidFill>
                  <a:srgbClr val="3C4043"/>
                </a:solidFill>
                <a:highlight>
                  <a:srgbClr val="FFFFFF"/>
                </a:highlight>
                <a:latin typeface="Roboto"/>
                <a:ea typeface="Roboto"/>
                <a:cs typeface="Roboto"/>
                <a:sym typeface="Roboto"/>
              </a:rPr>
              <a:t>What if there’s one very strong feature in the dataset? </a:t>
            </a:r>
            <a:endParaRPr b="1"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When we use decision trees, most of the trees may use that feature as the “top split” since it separates the data most clearly. </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However</a:t>
            </a:r>
            <a:r>
              <a:rPr lang="en" sz="1600">
                <a:solidFill>
                  <a:srgbClr val="3C4043"/>
                </a:solidFill>
                <a:highlight>
                  <a:srgbClr val="FFFFFF"/>
                </a:highlight>
                <a:latin typeface="Roboto"/>
                <a:ea typeface="Roboto"/>
                <a:cs typeface="Roboto"/>
                <a:sym typeface="Roboto"/>
              </a:rPr>
              <a:t>, if we have an </a:t>
            </a:r>
            <a:r>
              <a:rPr lang="en" sz="1600">
                <a:solidFill>
                  <a:srgbClr val="3C4043"/>
                </a:solidFill>
                <a:highlight>
                  <a:srgbClr val="FFFFFF"/>
                </a:highlight>
                <a:latin typeface="Roboto"/>
                <a:ea typeface="Roboto"/>
                <a:cs typeface="Roboto"/>
                <a:sym typeface="Roboto"/>
              </a:rPr>
              <a:t>ensemble</a:t>
            </a:r>
            <a:r>
              <a:rPr lang="en" sz="1600">
                <a:solidFill>
                  <a:srgbClr val="3C4043"/>
                </a:solidFill>
                <a:highlight>
                  <a:srgbClr val="FFFFFF"/>
                </a:highlight>
                <a:latin typeface="Roboto"/>
                <a:ea typeface="Roboto"/>
                <a:cs typeface="Roboto"/>
                <a:sym typeface="Roboto"/>
              </a:rPr>
              <a:t> of </a:t>
            </a:r>
            <a:r>
              <a:rPr lang="en" sz="1600">
                <a:solidFill>
                  <a:srgbClr val="3C4043"/>
                </a:solidFill>
                <a:highlight>
                  <a:srgbClr val="FFFFFF"/>
                </a:highlight>
                <a:latin typeface="Roboto"/>
                <a:ea typeface="Roboto"/>
                <a:cs typeface="Roboto"/>
                <a:sym typeface="Roboto"/>
              </a:rPr>
              <a:t>similar</a:t>
            </a:r>
            <a:r>
              <a:rPr lang="en" sz="1600">
                <a:solidFill>
                  <a:srgbClr val="3C4043"/>
                </a:solidFill>
                <a:highlight>
                  <a:srgbClr val="FFFFFF"/>
                </a:highlight>
                <a:latin typeface="Roboto"/>
                <a:ea typeface="Roboto"/>
                <a:cs typeface="Roboto"/>
                <a:sym typeface="Roboto"/>
              </a:rPr>
              <a:t> trees that do this, this could result in decision trees that are highly correlated.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So, </a:t>
            </a:r>
            <a:r>
              <a:rPr b="1" lang="en" sz="1600">
                <a:solidFill>
                  <a:srgbClr val="3C4043"/>
                </a:solidFill>
                <a:highlight>
                  <a:srgbClr val="FFFFFF"/>
                </a:highlight>
                <a:latin typeface="Roboto"/>
                <a:ea typeface="Roboto"/>
                <a:cs typeface="Roboto"/>
                <a:sym typeface="Roboto"/>
              </a:rPr>
              <a:t>we can randomly leave out features from each split to “decorrelate” the trees</a:t>
            </a:r>
            <a:r>
              <a:rPr lang="en" sz="1600">
                <a:solidFill>
                  <a:srgbClr val="3C4043"/>
                </a:solidFill>
                <a:highlight>
                  <a:srgbClr val="FFFFFF"/>
                </a:highlight>
                <a:latin typeface="Roboto"/>
                <a:ea typeface="Roboto"/>
                <a:cs typeface="Roboto"/>
                <a:sym typeface="Roboto"/>
              </a:rPr>
              <a:t>. </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This way, the “averaging” process can more effectively reduce the variance of the resulting model. </a:t>
            </a:r>
            <a:endParaRPr sz="1600">
              <a:solidFill>
                <a:srgbClr val="3C4043"/>
              </a:solidFill>
              <a:highlight>
                <a:srgbClr val="FFFFFF"/>
              </a:highlight>
              <a:latin typeface="Roboto"/>
              <a:ea typeface="Roboto"/>
              <a:cs typeface="Roboto"/>
              <a:sym typeface="Roboto"/>
            </a:endParaRPr>
          </a:p>
        </p:txBody>
      </p:sp>
      <p:pic>
        <p:nvPicPr>
          <p:cNvPr id="253" name="Google Shape;253;p42"/>
          <p:cNvPicPr preferRelativeResize="0"/>
          <p:nvPr/>
        </p:nvPicPr>
        <p:blipFill>
          <a:blip r:embed="rId4">
            <a:alphaModFix/>
          </a:blip>
          <a:stretch>
            <a:fillRect/>
          </a:stretch>
        </p:blipFill>
        <p:spPr>
          <a:xfrm>
            <a:off x="4708325" y="956455"/>
            <a:ext cx="4346700" cy="323058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 name="Shape 72"/>
        <p:cNvGrpSpPr/>
        <p:nvPr/>
      </p:nvGrpSpPr>
      <p:grpSpPr>
        <a:xfrm>
          <a:off x="0" y="0"/>
          <a:ext cx="0" cy="0"/>
          <a:chOff x="0" y="0"/>
          <a:chExt cx="0" cy="0"/>
        </a:xfrm>
      </p:grpSpPr>
      <p:sp>
        <p:nvSpPr>
          <p:cNvPr id="73" name="Google Shape;73;p16"/>
          <p:cNvSpPr txBox="1"/>
          <p:nvPr>
            <p:ph type="ctrTitle"/>
          </p:nvPr>
        </p:nvSpPr>
        <p:spPr>
          <a:xfrm>
            <a:off x="229101"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Review</a:t>
            </a:r>
            <a:endParaRPr b="1">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43"/>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Random Forests</a:t>
            </a:r>
            <a:endParaRPr b="1">
              <a:latin typeface="Roboto"/>
              <a:ea typeface="Roboto"/>
              <a:cs typeface="Roboto"/>
              <a:sym typeface="Roboto"/>
            </a:endParaRPr>
          </a:p>
        </p:txBody>
      </p:sp>
      <p:pic>
        <p:nvPicPr>
          <p:cNvPr id="259" name="Google Shape;259;p43"/>
          <p:cNvPicPr preferRelativeResize="0"/>
          <p:nvPr/>
        </p:nvPicPr>
        <p:blipFill>
          <a:blip r:embed="rId4">
            <a:alphaModFix/>
          </a:blip>
          <a:stretch>
            <a:fillRect/>
          </a:stretch>
        </p:blipFill>
        <p:spPr>
          <a:xfrm>
            <a:off x="1156425" y="882525"/>
            <a:ext cx="6761775" cy="3749550"/>
          </a:xfrm>
          <a:prstGeom prst="rect">
            <a:avLst/>
          </a:prstGeom>
          <a:noFill/>
          <a:ln>
            <a:noFill/>
          </a:ln>
        </p:spPr>
      </p:pic>
      <p:pic>
        <p:nvPicPr>
          <p:cNvPr id="260" name="Google Shape;260;p43"/>
          <p:cNvPicPr preferRelativeResize="0"/>
          <p:nvPr/>
        </p:nvPicPr>
        <p:blipFill>
          <a:blip r:embed="rId5">
            <a:alphaModFix/>
          </a:blip>
          <a:stretch>
            <a:fillRect/>
          </a:stretch>
        </p:blipFill>
        <p:spPr>
          <a:xfrm>
            <a:off x="1305100" y="601150"/>
            <a:ext cx="6252950" cy="4312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4" name="Shape 264"/>
        <p:cNvGrpSpPr/>
        <p:nvPr/>
      </p:nvGrpSpPr>
      <p:grpSpPr>
        <a:xfrm>
          <a:off x="0" y="0"/>
          <a:ext cx="0" cy="0"/>
          <a:chOff x="0" y="0"/>
          <a:chExt cx="0" cy="0"/>
        </a:xfrm>
      </p:grpSpPr>
      <p:sp>
        <p:nvSpPr>
          <p:cNvPr id="265" name="Google Shape;265;p44"/>
          <p:cNvSpPr txBox="1"/>
          <p:nvPr>
            <p:ph type="title"/>
          </p:nvPr>
        </p:nvSpPr>
        <p:spPr>
          <a:xfrm>
            <a:off x="634575" y="99600"/>
            <a:ext cx="79809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As an aside: Cross Validation</a:t>
            </a:r>
            <a:endParaRPr b="1">
              <a:latin typeface="Roboto"/>
              <a:ea typeface="Roboto"/>
              <a:cs typeface="Roboto"/>
              <a:sym typeface="Roboto"/>
            </a:endParaRPr>
          </a:p>
        </p:txBody>
      </p:sp>
      <p:pic>
        <p:nvPicPr>
          <p:cNvPr id="266" name="Google Shape;266;p44"/>
          <p:cNvPicPr preferRelativeResize="0"/>
          <p:nvPr/>
        </p:nvPicPr>
        <p:blipFill>
          <a:blip r:embed="rId4">
            <a:alphaModFix/>
          </a:blip>
          <a:stretch>
            <a:fillRect/>
          </a:stretch>
        </p:blipFill>
        <p:spPr>
          <a:xfrm>
            <a:off x="309325" y="1196400"/>
            <a:ext cx="3969425" cy="2515350"/>
          </a:xfrm>
          <a:prstGeom prst="rect">
            <a:avLst/>
          </a:prstGeom>
          <a:noFill/>
          <a:ln>
            <a:noFill/>
          </a:ln>
        </p:spPr>
      </p:pic>
      <p:pic>
        <p:nvPicPr>
          <p:cNvPr id="267" name="Google Shape;267;p44"/>
          <p:cNvPicPr preferRelativeResize="0"/>
          <p:nvPr/>
        </p:nvPicPr>
        <p:blipFill>
          <a:blip r:embed="rId5">
            <a:alphaModFix/>
          </a:blip>
          <a:stretch>
            <a:fillRect/>
          </a:stretch>
        </p:blipFill>
        <p:spPr>
          <a:xfrm>
            <a:off x="4348550" y="1014700"/>
            <a:ext cx="4560450" cy="297841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45"/>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Decision Trees for Regression</a:t>
            </a:r>
            <a:endParaRPr b="1">
              <a:latin typeface="Roboto"/>
              <a:ea typeface="Roboto"/>
              <a:cs typeface="Roboto"/>
              <a:sym typeface="Roboto"/>
            </a:endParaRPr>
          </a:p>
        </p:txBody>
      </p:sp>
      <p:sp>
        <p:nvSpPr>
          <p:cNvPr id="273" name="Google Shape;273;p45"/>
          <p:cNvSpPr txBox="1"/>
          <p:nvPr>
            <p:ph idx="1" type="subTitle"/>
          </p:nvPr>
        </p:nvSpPr>
        <p:spPr>
          <a:xfrm>
            <a:off x="386050" y="4136125"/>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B7</a:t>
            </a:r>
            <a:endParaRPr b="1">
              <a:solidFill>
                <a:schemeClr val="dk1"/>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p46"/>
          <p:cNvSpPr txBox="1"/>
          <p:nvPr>
            <p:ph type="title"/>
          </p:nvPr>
        </p:nvSpPr>
        <p:spPr>
          <a:xfrm>
            <a:off x="634575" y="99600"/>
            <a:ext cx="8055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How can we use decision trees for regression?</a:t>
            </a:r>
            <a:endParaRPr b="1">
              <a:latin typeface="Roboto"/>
              <a:ea typeface="Roboto"/>
              <a:cs typeface="Roboto"/>
              <a:sym typeface="Roboto"/>
            </a:endParaRPr>
          </a:p>
        </p:txBody>
      </p:sp>
      <p:sp>
        <p:nvSpPr>
          <p:cNvPr id="279" name="Google Shape;279;p46"/>
          <p:cNvSpPr txBox="1"/>
          <p:nvPr/>
        </p:nvSpPr>
        <p:spPr>
          <a:xfrm>
            <a:off x="361625" y="728125"/>
            <a:ext cx="76506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How many goals will a player score during a hockey game? </a:t>
            </a:r>
            <a:endParaRPr sz="1600">
              <a:solidFill>
                <a:srgbClr val="3C4043"/>
              </a:solidFill>
              <a:highlight>
                <a:srgbClr val="FFFFFF"/>
              </a:highlight>
              <a:latin typeface="Roboto"/>
              <a:ea typeface="Roboto"/>
              <a:cs typeface="Roboto"/>
              <a:sym typeface="Roboto"/>
            </a:endParaRPr>
          </a:p>
        </p:txBody>
      </p:sp>
      <p:pic>
        <p:nvPicPr>
          <p:cNvPr descr="Supinamarada! Characters | Golden Kamuy Wikia | Fandom" id="280" name="Google Shape;280;p46"/>
          <p:cNvPicPr preferRelativeResize="0"/>
          <p:nvPr/>
        </p:nvPicPr>
        <p:blipFill>
          <a:blip r:embed="rId4">
            <a:alphaModFix/>
          </a:blip>
          <a:stretch>
            <a:fillRect/>
          </a:stretch>
        </p:blipFill>
        <p:spPr>
          <a:xfrm>
            <a:off x="1496971" y="1215053"/>
            <a:ext cx="6234529" cy="3740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Google Shape;285;p47"/>
          <p:cNvSpPr txBox="1"/>
          <p:nvPr>
            <p:ph type="title"/>
          </p:nvPr>
        </p:nvSpPr>
        <p:spPr>
          <a:xfrm>
            <a:off x="634575" y="99600"/>
            <a:ext cx="8055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How can we use decision trees for regression?</a:t>
            </a:r>
            <a:endParaRPr b="1">
              <a:latin typeface="Roboto"/>
              <a:ea typeface="Roboto"/>
              <a:cs typeface="Roboto"/>
              <a:sym typeface="Roboto"/>
            </a:endParaRPr>
          </a:p>
        </p:txBody>
      </p:sp>
      <p:sp>
        <p:nvSpPr>
          <p:cNvPr id="286" name="Google Shape;286;p47"/>
          <p:cNvSpPr txBox="1"/>
          <p:nvPr/>
        </p:nvSpPr>
        <p:spPr>
          <a:xfrm>
            <a:off x="361625" y="728125"/>
            <a:ext cx="7650600" cy="431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How many goals will a player score during a hockey game? </a:t>
            </a:r>
            <a:endParaRPr sz="1600">
              <a:solidFill>
                <a:srgbClr val="3C4043"/>
              </a:solidFill>
              <a:highlight>
                <a:srgbClr val="FFFFFF"/>
              </a:highlight>
              <a:latin typeface="Roboto"/>
              <a:ea typeface="Roboto"/>
              <a:cs typeface="Roboto"/>
              <a:sym typeface="Roboto"/>
            </a:endParaRPr>
          </a:p>
        </p:txBody>
      </p:sp>
      <p:pic>
        <p:nvPicPr>
          <p:cNvPr id="287" name="Google Shape;287;p47"/>
          <p:cNvPicPr preferRelativeResize="0"/>
          <p:nvPr/>
        </p:nvPicPr>
        <p:blipFill>
          <a:blip r:embed="rId4">
            <a:alphaModFix/>
          </a:blip>
          <a:stretch>
            <a:fillRect/>
          </a:stretch>
        </p:blipFill>
        <p:spPr>
          <a:xfrm>
            <a:off x="1501875" y="1215050"/>
            <a:ext cx="6510351" cy="3679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Google Shape;292;p48"/>
          <p:cNvSpPr txBox="1"/>
          <p:nvPr>
            <p:ph type="title"/>
          </p:nvPr>
        </p:nvSpPr>
        <p:spPr>
          <a:xfrm>
            <a:off x="634575" y="99600"/>
            <a:ext cx="8055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How can we use decision trees for regression?</a:t>
            </a:r>
            <a:endParaRPr b="1">
              <a:latin typeface="Roboto"/>
              <a:ea typeface="Roboto"/>
              <a:cs typeface="Roboto"/>
              <a:sym typeface="Roboto"/>
            </a:endParaRPr>
          </a:p>
        </p:txBody>
      </p:sp>
      <p:sp>
        <p:nvSpPr>
          <p:cNvPr id="293" name="Google Shape;293;p48"/>
          <p:cNvSpPr txBox="1"/>
          <p:nvPr/>
        </p:nvSpPr>
        <p:spPr>
          <a:xfrm>
            <a:off x="5421875" y="934500"/>
            <a:ext cx="3518400" cy="24012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We have 512 hockey players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The average number of goals scored by those 512 hockey players is 21.4 goals per game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If we pick a player at random from those 512 hockey player bucket, we’ll be wrong / off from the </a:t>
            </a:r>
            <a:r>
              <a:rPr lang="en" sz="1600">
                <a:solidFill>
                  <a:srgbClr val="3C4043"/>
                </a:solidFill>
                <a:highlight>
                  <a:srgbClr val="FFFFFF"/>
                </a:highlight>
                <a:latin typeface="Roboto"/>
                <a:ea typeface="Roboto"/>
                <a:cs typeface="Roboto"/>
                <a:sym typeface="Roboto"/>
              </a:rPr>
              <a:t>average</a:t>
            </a:r>
            <a:r>
              <a:rPr lang="en" sz="1600">
                <a:solidFill>
                  <a:srgbClr val="3C4043"/>
                </a:solidFill>
                <a:highlight>
                  <a:srgbClr val="FFFFFF"/>
                </a:highlight>
                <a:latin typeface="Roboto"/>
                <a:ea typeface="Roboto"/>
                <a:cs typeface="Roboto"/>
                <a:sym typeface="Roboto"/>
              </a:rPr>
              <a:t> by a mean squared error of 11.09. </a:t>
            </a:r>
            <a:endParaRPr sz="1600">
              <a:solidFill>
                <a:srgbClr val="3C4043"/>
              </a:solidFill>
              <a:highlight>
                <a:srgbClr val="FFFFFF"/>
              </a:highlight>
              <a:latin typeface="Roboto"/>
              <a:ea typeface="Roboto"/>
              <a:cs typeface="Roboto"/>
              <a:sym typeface="Roboto"/>
            </a:endParaRPr>
          </a:p>
        </p:txBody>
      </p:sp>
      <p:pic>
        <p:nvPicPr>
          <p:cNvPr id="294" name="Google Shape;294;p48"/>
          <p:cNvPicPr preferRelativeResize="0"/>
          <p:nvPr/>
        </p:nvPicPr>
        <p:blipFill rotWithShape="1">
          <a:blip r:embed="rId4">
            <a:alphaModFix/>
          </a:blip>
          <a:srcRect b="58428" l="23635" r="32177" t="-4086"/>
          <a:stretch/>
        </p:blipFill>
        <p:spPr>
          <a:xfrm>
            <a:off x="223625" y="934488"/>
            <a:ext cx="4765526" cy="2783075"/>
          </a:xfrm>
          <a:prstGeom prst="rect">
            <a:avLst/>
          </a:prstGeom>
          <a:noFill/>
          <a:ln>
            <a:noFill/>
          </a:ln>
        </p:spPr>
      </p:pic>
      <p:sp>
        <p:nvSpPr>
          <p:cNvPr id="295" name="Google Shape;295;p48"/>
          <p:cNvSpPr/>
          <p:nvPr/>
        </p:nvSpPr>
        <p:spPr>
          <a:xfrm>
            <a:off x="1140050" y="848425"/>
            <a:ext cx="3115200" cy="16572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p49"/>
          <p:cNvSpPr txBox="1"/>
          <p:nvPr>
            <p:ph type="title"/>
          </p:nvPr>
        </p:nvSpPr>
        <p:spPr>
          <a:xfrm>
            <a:off x="634575" y="99600"/>
            <a:ext cx="8055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How can we use decision trees for regression?</a:t>
            </a:r>
            <a:endParaRPr b="1">
              <a:latin typeface="Roboto"/>
              <a:ea typeface="Roboto"/>
              <a:cs typeface="Roboto"/>
              <a:sym typeface="Roboto"/>
            </a:endParaRPr>
          </a:p>
        </p:txBody>
      </p:sp>
      <p:sp>
        <p:nvSpPr>
          <p:cNvPr id="301" name="Google Shape;301;p49"/>
          <p:cNvSpPr txBox="1"/>
          <p:nvPr/>
        </p:nvSpPr>
        <p:spPr>
          <a:xfrm>
            <a:off x="4724850" y="672300"/>
            <a:ext cx="4419000" cy="43713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If a hockey player has a height less than or equal to 6.1, go to the left node. Else, go to the right node.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Let’s check our math. The samples from the leaf node should sum up to the samples in the root node.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Value = average number of goals scored by hockey players in that given bucket. </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i="1" lang="en" sz="1600">
                <a:solidFill>
                  <a:srgbClr val="3C4043"/>
                </a:solidFill>
                <a:highlight>
                  <a:srgbClr val="FFFFFF"/>
                </a:highlight>
                <a:latin typeface="Roboto"/>
                <a:ea typeface="Roboto"/>
                <a:cs typeface="Roboto"/>
                <a:sym typeface="Roboto"/>
              </a:rPr>
              <a:t>What information can we glean from the average </a:t>
            </a:r>
            <a:r>
              <a:rPr i="1" lang="en" sz="1600">
                <a:solidFill>
                  <a:srgbClr val="3C4043"/>
                </a:solidFill>
                <a:highlight>
                  <a:srgbClr val="FFFFFF"/>
                </a:highlight>
                <a:latin typeface="Roboto"/>
                <a:ea typeface="Roboto"/>
                <a:cs typeface="Roboto"/>
                <a:sym typeface="Roboto"/>
              </a:rPr>
              <a:t>number</a:t>
            </a:r>
            <a:r>
              <a:rPr i="1" lang="en" sz="1600">
                <a:solidFill>
                  <a:srgbClr val="3C4043"/>
                </a:solidFill>
                <a:highlight>
                  <a:srgbClr val="FFFFFF"/>
                </a:highlight>
                <a:latin typeface="Roboto"/>
                <a:ea typeface="Roboto"/>
                <a:cs typeface="Roboto"/>
                <a:sym typeface="Roboto"/>
              </a:rPr>
              <a:t> of goals scored by </a:t>
            </a:r>
            <a:r>
              <a:rPr i="1" lang="en" sz="1600">
                <a:solidFill>
                  <a:srgbClr val="3C4043"/>
                </a:solidFill>
                <a:highlight>
                  <a:srgbClr val="FFFFFF"/>
                </a:highlight>
                <a:latin typeface="Roboto"/>
                <a:ea typeface="Roboto"/>
                <a:cs typeface="Roboto"/>
                <a:sym typeface="Roboto"/>
              </a:rPr>
              <a:t>hockey</a:t>
            </a:r>
            <a:r>
              <a:rPr i="1" lang="en" sz="1600">
                <a:solidFill>
                  <a:srgbClr val="3C4043"/>
                </a:solidFill>
                <a:highlight>
                  <a:srgbClr val="FFFFFF"/>
                </a:highlight>
                <a:latin typeface="Roboto"/>
                <a:ea typeface="Roboto"/>
                <a:cs typeface="Roboto"/>
                <a:sym typeface="Roboto"/>
              </a:rPr>
              <a:t> players based on height?</a:t>
            </a:r>
            <a:endParaRPr i="1"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How can we interpret the MSE in these buckets/nodes?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The MSE of the leaf nodes </a:t>
            </a:r>
            <a:r>
              <a:rPr b="1" lang="en" sz="1600">
                <a:solidFill>
                  <a:srgbClr val="3C4043"/>
                </a:solidFill>
                <a:highlight>
                  <a:srgbClr val="FFFFFF"/>
                </a:highlight>
                <a:latin typeface="Roboto"/>
                <a:ea typeface="Roboto"/>
                <a:cs typeface="Roboto"/>
                <a:sym typeface="Roboto"/>
              </a:rPr>
              <a:t>decreased</a:t>
            </a:r>
            <a:r>
              <a:rPr lang="en" sz="1600">
                <a:solidFill>
                  <a:srgbClr val="3C4043"/>
                </a:solidFill>
                <a:highlight>
                  <a:srgbClr val="FFFFFF"/>
                </a:highlight>
                <a:latin typeface="Roboto"/>
                <a:ea typeface="Roboto"/>
                <a:cs typeface="Roboto"/>
                <a:sym typeface="Roboto"/>
              </a:rPr>
              <a:t>, when compared to the root node. </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The average is now a better predictor. </a:t>
            </a:r>
            <a:endParaRPr sz="1600">
              <a:solidFill>
                <a:srgbClr val="3C4043"/>
              </a:solidFill>
              <a:highlight>
                <a:srgbClr val="FFFFFF"/>
              </a:highlight>
              <a:latin typeface="Roboto"/>
              <a:ea typeface="Roboto"/>
              <a:cs typeface="Roboto"/>
              <a:sym typeface="Roboto"/>
            </a:endParaRPr>
          </a:p>
        </p:txBody>
      </p:sp>
      <p:pic>
        <p:nvPicPr>
          <p:cNvPr id="302" name="Google Shape;302;p49"/>
          <p:cNvPicPr preferRelativeResize="0"/>
          <p:nvPr/>
        </p:nvPicPr>
        <p:blipFill rotWithShape="1">
          <a:blip r:embed="rId4">
            <a:alphaModFix/>
          </a:blip>
          <a:srcRect b="58428" l="23635" r="32177" t="-4086"/>
          <a:stretch/>
        </p:blipFill>
        <p:spPr>
          <a:xfrm>
            <a:off x="216631" y="934499"/>
            <a:ext cx="4291887" cy="2506459"/>
          </a:xfrm>
          <a:prstGeom prst="rect">
            <a:avLst/>
          </a:prstGeom>
          <a:noFill/>
          <a:ln>
            <a:noFill/>
          </a:ln>
        </p:spPr>
      </p:pic>
      <p:sp>
        <p:nvSpPr>
          <p:cNvPr id="303" name="Google Shape;303;p49"/>
          <p:cNvSpPr/>
          <p:nvPr/>
        </p:nvSpPr>
        <p:spPr>
          <a:xfrm>
            <a:off x="153149" y="2086703"/>
            <a:ext cx="4419000" cy="16239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7" name="Shape 307"/>
        <p:cNvGrpSpPr/>
        <p:nvPr/>
      </p:nvGrpSpPr>
      <p:grpSpPr>
        <a:xfrm>
          <a:off x="0" y="0"/>
          <a:ext cx="0" cy="0"/>
          <a:chOff x="0" y="0"/>
          <a:chExt cx="0" cy="0"/>
        </a:xfrm>
      </p:grpSpPr>
      <p:pic>
        <p:nvPicPr>
          <p:cNvPr id="308" name="Google Shape;308;p50"/>
          <p:cNvPicPr preferRelativeResize="0"/>
          <p:nvPr/>
        </p:nvPicPr>
        <p:blipFill>
          <a:blip r:embed="rId4">
            <a:alphaModFix/>
          </a:blip>
          <a:stretch>
            <a:fillRect/>
          </a:stretch>
        </p:blipFill>
        <p:spPr>
          <a:xfrm>
            <a:off x="0" y="672300"/>
            <a:ext cx="7523249" cy="4471199"/>
          </a:xfrm>
          <a:prstGeom prst="rect">
            <a:avLst/>
          </a:prstGeom>
          <a:noFill/>
          <a:ln>
            <a:noFill/>
          </a:ln>
        </p:spPr>
      </p:pic>
      <p:sp>
        <p:nvSpPr>
          <p:cNvPr id="309" name="Google Shape;309;p50"/>
          <p:cNvSpPr txBox="1"/>
          <p:nvPr>
            <p:ph type="title"/>
          </p:nvPr>
        </p:nvSpPr>
        <p:spPr>
          <a:xfrm>
            <a:off x="634575" y="99600"/>
            <a:ext cx="8055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How can we use decision trees for regression?</a:t>
            </a:r>
            <a:endParaRPr b="1">
              <a:latin typeface="Roboto"/>
              <a:ea typeface="Roboto"/>
              <a:cs typeface="Roboto"/>
              <a:sym typeface="Roboto"/>
            </a:endParaRPr>
          </a:p>
        </p:txBody>
      </p:sp>
      <p:sp>
        <p:nvSpPr>
          <p:cNvPr id="310" name="Google Shape;310;p50"/>
          <p:cNvSpPr txBox="1"/>
          <p:nvPr/>
        </p:nvSpPr>
        <p:spPr>
          <a:xfrm>
            <a:off x="4725000" y="592750"/>
            <a:ext cx="4419000" cy="19086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Repeat this process of “asking the right questions” that minimizes the weighted average of the MSE.</a:t>
            </a:r>
            <a:endParaRPr sz="1600">
              <a:solidFill>
                <a:srgbClr val="3C4043"/>
              </a:solidFill>
              <a:highlight>
                <a:srgbClr val="FFFFFF"/>
              </a:highlight>
              <a:latin typeface="Roboto"/>
              <a:ea typeface="Roboto"/>
              <a:cs typeface="Roboto"/>
              <a:sym typeface="Roboto"/>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When we reach the leaf node at the end of the tree, what would our prediction be at that node? How many goals do we think the hockey player will score? </a:t>
            </a:r>
            <a:endParaRPr sz="1600">
              <a:solidFill>
                <a:srgbClr val="3C4043"/>
              </a:solidFill>
              <a:highlight>
                <a:srgbClr val="FFFFFF"/>
              </a:highlight>
              <a:latin typeface="Roboto"/>
              <a:ea typeface="Roboto"/>
              <a:cs typeface="Roboto"/>
              <a:sym typeface="Roboto"/>
            </a:endParaRPr>
          </a:p>
        </p:txBody>
      </p:sp>
      <p:sp>
        <p:nvSpPr>
          <p:cNvPr id="311" name="Google Shape;311;p50"/>
          <p:cNvSpPr/>
          <p:nvPr/>
        </p:nvSpPr>
        <p:spPr>
          <a:xfrm>
            <a:off x="2240350" y="3605750"/>
            <a:ext cx="1431600" cy="7689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p51"/>
          <p:cNvSpPr txBox="1"/>
          <p:nvPr>
            <p:ph type="title"/>
          </p:nvPr>
        </p:nvSpPr>
        <p:spPr>
          <a:xfrm>
            <a:off x="634575" y="99600"/>
            <a:ext cx="8055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How can we use decision trees for regression?</a:t>
            </a:r>
            <a:endParaRPr b="1">
              <a:latin typeface="Roboto"/>
              <a:ea typeface="Roboto"/>
              <a:cs typeface="Roboto"/>
              <a:sym typeface="Roboto"/>
            </a:endParaRPr>
          </a:p>
        </p:txBody>
      </p:sp>
      <p:sp>
        <p:nvSpPr>
          <p:cNvPr id="317" name="Google Shape;317;p51"/>
          <p:cNvSpPr txBox="1"/>
          <p:nvPr/>
        </p:nvSpPr>
        <p:spPr>
          <a:xfrm>
            <a:off x="297375" y="2213100"/>
            <a:ext cx="8147100" cy="2647500"/>
          </a:xfrm>
          <a:prstGeom prst="rect">
            <a:avLst/>
          </a:prstGeom>
          <a:noFill/>
          <a:ln>
            <a:noFill/>
          </a:ln>
        </p:spPr>
        <p:txBody>
          <a:bodyPr anchorCtr="0" anchor="t" bIns="91425" lIns="91425" spcFirstLastPara="1" rIns="91425" wrap="square" tIns="91425">
            <a:spAutoFit/>
          </a:bodyPr>
          <a:lstStyle/>
          <a:p>
            <a:pPr indent="-330200" lvl="0" marL="457200" rtl="0" algn="l">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How do we prevent overfitting in decision trees? </a:t>
            </a:r>
            <a:endParaRPr sz="1600">
              <a:solidFill>
                <a:srgbClr val="3C4043"/>
              </a:solidFill>
              <a:highlight>
                <a:srgbClr val="FFFFFF"/>
              </a:highlight>
              <a:latin typeface="Roboto"/>
              <a:ea typeface="Roboto"/>
              <a:cs typeface="Roboto"/>
              <a:sym typeface="Roboto"/>
            </a:endParaRPr>
          </a:p>
          <a:p>
            <a:pPr indent="-330200" lvl="1" marL="9144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Set the max_depth</a:t>
            </a:r>
            <a:endParaRPr sz="1600">
              <a:solidFill>
                <a:srgbClr val="3C4043"/>
              </a:solidFill>
              <a:highlight>
                <a:srgbClr val="FFFFFF"/>
              </a:highlight>
              <a:latin typeface="Roboto"/>
              <a:ea typeface="Roboto"/>
              <a:cs typeface="Roboto"/>
              <a:sym typeface="Roboto"/>
            </a:endParaRPr>
          </a:p>
          <a:p>
            <a:pPr indent="-330200" lvl="2" marL="1371600" rtl="0" algn="l">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Remember that this is a game of “20 Questions” and not “Infinity Questions” </a:t>
            </a:r>
            <a:endParaRPr sz="1600">
              <a:solidFill>
                <a:srgbClr val="3C4043"/>
              </a:solidFill>
              <a:highlight>
                <a:srgbClr val="FFFFFF"/>
              </a:highlight>
              <a:latin typeface="Roboto"/>
              <a:ea typeface="Roboto"/>
              <a:cs typeface="Roboto"/>
              <a:sym typeface="Roboto"/>
            </a:endParaRPr>
          </a:p>
          <a:p>
            <a:pPr indent="-330200" lvl="2" marL="1371600" rtl="0" algn="l">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I.e. you don’t want to get to a point where you have one sample per node</a:t>
            </a:r>
            <a:endParaRPr sz="1600">
              <a:solidFill>
                <a:srgbClr val="3C4043"/>
              </a:solidFill>
              <a:highlight>
                <a:srgbClr val="FFFFFF"/>
              </a:highlight>
              <a:latin typeface="Roboto"/>
              <a:ea typeface="Roboto"/>
              <a:cs typeface="Roboto"/>
              <a:sym typeface="Roboto"/>
            </a:endParaRPr>
          </a:p>
          <a:p>
            <a:pPr indent="-330200" lvl="2" marL="1371600" rtl="0" algn="l">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Alternatively, we could also set the max_leaf_nodes to determine the same thing (i.e. number of leaf nodes cannot exceed those n results)</a:t>
            </a:r>
            <a:endParaRPr sz="1600">
              <a:solidFill>
                <a:srgbClr val="3C4043"/>
              </a:solidFill>
              <a:highlight>
                <a:srgbClr val="FFFFFF"/>
              </a:highlight>
              <a:latin typeface="Roboto"/>
              <a:ea typeface="Roboto"/>
              <a:cs typeface="Roboto"/>
              <a:sym typeface="Roboto"/>
            </a:endParaRPr>
          </a:p>
          <a:p>
            <a:pPr indent="-330200" lvl="1" marL="914400" rtl="0" algn="l">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Set the min_sample_split </a:t>
            </a:r>
            <a:endParaRPr sz="1600">
              <a:solidFill>
                <a:srgbClr val="3C4043"/>
              </a:solidFill>
              <a:highlight>
                <a:srgbClr val="FFFFFF"/>
              </a:highlight>
              <a:latin typeface="Roboto"/>
              <a:ea typeface="Roboto"/>
              <a:cs typeface="Roboto"/>
              <a:sym typeface="Roboto"/>
            </a:endParaRPr>
          </a:p>
          <a:p>
            <a:pPr indent="-330200" lvl="2" marL="1371600" rtl="0" algn="l">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Minimum number of samples in a bucket in order to justify splitting that bucket</a:t>
            </a:r>
            <a:endParaRPr sz="1600">
              <a:solidFill>
                <a:srgbClr val="3C4043"/>
              </a:solidFill>
              <a:highlight>
                <a:srgbClr val="FFFFFF"/>
              </a:highlight>
              <a:latin typeface="Roboto"/>
              <a:ea typeface="Roboto"/>
              <a:cs typeface="Roboto"/>
              <a:sym typeface="Roboto"/>
            </a:endParaRPr>
          </a:p>
        </p:txBody>
      </p:sp>
      <p:pic>
        <p:nvPicPr>
          <p:cNvPr id="318" name="Google Shape;318;p51"/>
          <p:cNvPicPr preferRelativeResize="0"/>
          <p:nvPr/>
        </p:nvPicPr>
        <p:blipFill>
          <a:blip r:embed="rId4">
            <a:alphaModFix/>
          </a:blip>
          <a:stretch>
            <a:fillRect/>
          </a:stretch>
        </p:blipFill>
        <p:spPr>
          <a:xfrm>
            <a:off x="152400" y="672300"/>
            <a:ext cx="8839200" cy="161411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52"/>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Decision Trees Guided Activity</a:t>
            </a:r>
            <a:endParaRPr b="1">
              <a:latin typeface="Roboto"/>
              <a:ea typeface="Roboto"/>
              <a:cs typeface="Roboto"/>
              <a:sym typeface="Roboto"/>
            </a:endParaRPr>
          </a:p>
        </p:txBody>
      </p:sp>
      <p:sp>
        <p:nvSpPr>
          <p:cNvPr id="324" name="Google Shape;324;p52"/>
          <p:cNvSpPr txBox="1"/>
          <p:nvPr>
            <p:ph idx="1" type="subTitle"/>
          </p:nvPr>
        </p:nvSpPr>
        <p:spPr>
          <a:xfrm>
            <a:off x="386050" y="4136125"/>
            <a:ext cx="3682500" cy="792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100" u="sng">
                <a:solidFill>
                  <a:srgbClr val="2200CC"/>
                </a:solidFill>
                <a:hlinkClick r:id="rId4">
                  <a:extLst>
                    <a:ext uri="{A12FA001-AC4F-418D-AE19-62706E023703}">
                      <ahyp:hlinkClr val="tx"/>
                    </a:ext>
                  </a:extLst>
                </a:hlinkClick>
              </a:rPr>
              <a:t>https://github.com/angelaaaateng/ftw_python/blob/main/B7_ML/DecisionTrees.ipynb</a:t>
            </a:r>
            <a:r>
              <a:rPr lang="en" sz="1100">
                <a:solidFill>
                  <a:schemeClr val="dk1"/>
                </a:solidFill>
              </a:rPr>
              <a:t> </a:t>
            </a:r>
            <a:endParaRPr sz="11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 name="Shape 77"/>
        <p:cNvGrpSpPr/>
        <p:nvPr/>
      </p:nvGrpSpPr>
      <p:grpSpPr>
        <a:xfrm>
          <a:off x="0" y="0"/>
          <a:ext cx="0" cy="0"/>
          <a:chOff x="0" y="0"/>
          <a:chExt cx="0" cy="0"/>
        </a:xfrm>
      </p:grpSpPr>
      <p:pic>
        <p:nvPicPr>
          <p:cNvPr descr="Not Hot Dog GIFs | Tenor" id="78" name="Google Shape;78;p17"/>
          <p:cNvPicPr preferRelativeResize="0"/>
          <p:nvPr/>
        </p:nvPicPr>
        <p:blipFill>
          <a:blip r:embed="rId4">
            <a:alphaModFix/>
          </a:blip>
          <a:stretch>
            <a:fillRect/>
          </a:stretch>
        </p:blipFill>
        <p:spPr>
          <a:xfrm>
            <a:off x="784700" y="751675"/>
            <a:ext cx="7761200" cy="3774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8" name="Shape 328"/>
        <p:cNvGrpSpPr/>
        <p:nvPr/>
      </p:nvGrpSpPr>
      <p:grpSpPr>
        <a:xfrm>
          <a:off x="0" y="0"/>
          <a:ext cx="0" cy="0"/>
          <a:chOff x="0" y="0"/>
          <a:chExt cx="0" cy="0"/>
        </a:xfrm>
      </p:grpSpPr>
      <p:sp>
        <p:nvSpPr>
          <p:cNvPr id="329" name="Google Shape;329;p53"/>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Decision Trees Hands-On Activity</a:t>
            </a:r>
            <a:endParaRPr b="1">
              <a:latin typeface="Roboto"/>
              <a:ea typeface="Roboto"/>
              <a:cs typeface="Roboto"/>
              <a:sym typeface="Roboto"/>
            </a:endParaRPr>
          </a:p>
        </p:txBody>
      </p:sp>
      <p:sp>
        <p:nvSpPr>
          <p:cNvPr id="330" name="Google Shape;330;p53"/>
          <p:cNvSpPr txBox="1"/>
          <p:nvPr>
            <p:ph idx="1" type="subTitle"/>
          </p:nvPr>
        </p:nvSpPr>
        <p:spPr>
          <a:xfrm>
            <a:off x="386050" y="4136125"/>
            <a:ext cx="3682500" cy="792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100" u="sng">
                <a:solidFill>
                  <a:srgbClr val="2200CC"/>
                </a:solidFill>
                <a:hlinkClick r:id="rId4">
                  <a:extLst>
                    <a:ext uri="{A12FA001-AC4F-418D-AE19-62706E023703}">
                      <ahyp:hlinkClr val="tx"/>
                    </a:ext>
                  </a:extLst>
                </a:hlinkClick>
              </a:rPr>
              <a:t>https://github.com/angelaaaateng/ftw_python/blob/main/B7_ML/DecisionTree_Project.ipynb</a:t>
            </a:r>
            <a:r>
              <a:rPr lang="en" sz="1100">
                <a:solidFill>
                  <a:schemeClr val="dk1"/>
                </a:solidFill>
              </a:rPr>
              <a:t> </a:t>
            </a:r>
            <a:endParaRPr sz="11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4" name="Shape 334"/>
        <p:cNvGrpSpPr/>
        <p:nvPr/>
      </p:nvGrpSpPr>
      <p:grpSpPr>
        <a:xfrm>
          <a:off x="0" y="0"/>
          <a:ext cx="0" cy="0"/>
          <a:chOff x="0" y="0"/>
          <a:chExt cx="0" cy="0"/>
        </a:xfrm>
      </p:grpSpPr>
      <p:sp>
        <p:nvSpPr>
          <p:cNvPr id="335" name="Google Shape;335;p54"/>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b="1" lang="en">
                <a:latin typeface="Roboto"/>
                <a:ea typeface="Roboto"/>
                <a:cs typeface="Roboto"/>
                <a:sym typeface="Roboto"/>
              </a:rPr>
              <a:t>Multiclass Classification Hands-On Activity</a:t>
            </a:r>
            <a:endParaRPr b="1">
              <a:latin typeface="Roboto"/>
              <a:ea typeface="Roboto"/>
              <a:cs typeface="Roboto"/>
              <a:sym typeface="Roboto"/>
            </a:endParaRPr>
          </a:p>
        </p:txBody>
      </p:sp>
      <p:sp>
        <p:nvSpPr>
          <p:cNvPr id="336" name="Google Shape;336;p54"/>
          <p:cNvSpPr txBox="1"/>
          <p:nvPr>
            <p:ph idx="1" type="subTitle"/>
          </p:nvPr>
        </p:nvSpPr>
        <p:spPr>
          <a:xfrm>
            <a:off x="386050" y="4136125"/>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B7</a:t>
            </a:r>
            <a:endParaRPr b="1">
              <a:solidFill>
                <a:schemeClr val="dk1"/>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0" name="Shape 340"/>
        <p:cNvGrpSpPr/>
        <p:nvPr/>
      </p:nvGrpSpPr>
      <p:grpSpPr>
        <a:xfrm>
          <a:off x="0" y="0"/>
          <a:ext cx="0" cy="0"/>
          <a:chOff x="0" y="0"/>
          <a:chExt cx="0" cy="0"/>
        </a:xfrm>
      </p:grpSpPr>
      <p:sp>
        <p:nvSpPr>
          <p:cNvPr id="341" name="Google Shape;341;p55"/>
          <p:cNvSpPr txBox="1"/>
          <p:nvPr>
            <p:ph type="title"/>
          </p:nvPr>
        </p:nvSpPr>
        <p:spPr>
          <a:xfrm>
            <a:off x="634575" y="99600"/>
            <a:ext cx="8055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Forest Cover Type Prediction</a:t>
            </a:r>
            <a:endParaRPr b="1">
              <a:latin typeface="Roboto"/>
              <a:ea typeface="Roboto"/>
              <a:cs typeface="Roboto"/>
              <a:sym typeface="Roboto"/>
            </a:endParaRPr>
          </a:p>
        </p:txBody>
      </p:sp>
      <p:sp>
        <p:nvSpPr>
          <p:cNvPr id="342" name="Google Shape;342;p55"/>
          <p:cNvSpPr txBox="1"/>
          <p:nvPr/>
        </p:nvSpPr>
        <p:spPr>
          <a:xfrm>
            <a:off x="416675" y="781400"/>
            <a:ext cx="8147100" cy="3140100"/>
          </a:xfrm>
          <a:prstGeom prst="rect">
            <a:avLst/>
          </a:prstGeom>
          <a:noFill/>
          <a:ln>
            <a:noFill/>
          </a:ln>
        </p:spPr>
        <p:txBody>
          <a:bodyPr anchorCtr="0" anchor="t" bIns="91425" lIns="91425" spcFirstLastPara="1" rIns="91425" wrap="square" tIns="91425">
            <a:spAutoFit/>
          </a:bodyPr>
          <a:lstStyle/>
          <a:p>
            <a:pPr indent="-330200" lvl="0" marL="457200" rtl="0" algn="l">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Predict the forest cover type (the predominant kind of tree cover) from strictly cartographic variables (as opposed to remotely sensed data). The actual forest cover type for a given 30 x 30 meter cell was determined from US Forest Service (USFS) Region 2 Resource Information System data. Independent variables were then derived from data obtained from the US Geological Survey and USFS. The data is in raw form (not scaled) and contains binary columns of data for qualitative independent variables such as wilderness areas and soil type.</a:t>
            </a:r>
            <a:br>
              <a:rPr lang="en" sz="1600">
                <a:solidFill>
                  <a:srgbClr val="3C4043"/>
                </a:solidFill>
                <a:highlight>
                  <a:srgbClr val="FFFFFF"/>
                </a:highlight>
                <a:latin typeface="Roboto"/>
                <a:ea typeface="Roboto"/>
                <a:cs typeface="Roboto"/>
                <a:sym typeface="Roboto"/>
              </a:rPr>
            </a:br>
            <a:endParaRPr sz="1600">
              <a:solidFill>
                <a:srgbClr val="3C4043"/>
              </a:solidFill>
              <a:highlight>
                <a:srgbClr val="FFFFFF"/>
              </a:highlight>
              <a:latin typeface="Roboto"/>
              <a:ea typeface="Roboto"/>
              <a:cs typeface="Roboto"/>
              <a:sym typeface="Roboto"/>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This study area includes four wilderness areas located in the Roosevelt National Forest of northern Colorado. These areas represent forests with minimal human-caused disturbances, so that existing forest cover types are more a result of ecological processes rather than forest management practices.</a:t>
            </a:r>
            <a:endParaRPr sz="1600">
              <a:solidFill>
                <a:srgbClr val="3C4043"/>
              </a:solidFill>
              <a:highlight>
                <a:srgbClr val="FFFFFF"/>
              </a:highlight>
              <a:latin typeface="Roboto"/>
              <a:ea typeface="Roboto"/>
              <a:cs typeface="Roboto"/>
              <a:sym typeface="Roboto"/>
            </a:endParaRPr>
          </a:p>
        </p:txBody>
      </p:sp>
      <p:sp>
        <p:nvSpPr>
          <p:cNvPr id="343" name="Google Shape;343;p55"/>
          <p:cNvSpPr txBox="1"/>
          <p:nvPr/>
        </p:nvSpPr>
        <p:spPr>
          <a:xfrm>
            <a:off x="689300" y="4030600"/>
            <a:ext cx="78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https://raw.githubusercontent.com/angelaaaateng/ftw_python/main/data/covertype_train.csv</a:t>
            </a:r>
            <a:r>
              <a:rPr lang="en"/>
              <a:t>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 name="Shape 347"/>
        <p:cNvGrpSpPr/>
        <p:nvPr/>
      </p:nvGrpSpPr>
      <p:grpSpPr>
        <a:xfrm>
          <a:off x="0" y="0"/>
          <a:ext cx="0" cy="0"/>
          <a:chOff x="0" y="0"/>
          <a:chExt cx="0" cy="0"/>
        </a:xfrm>
      </p:grpSpPr>
      <p:sp>
        <p:nvSpPr>
          <p:cNvPr id="348" name="Google Shape;348;p56"/>
          <p:cNvSpPr txBox="1"/>
          <p:nvPr>
            <p:ph type="title"/>
          </p:nvPr>
        </p:nvSpPr>
        <p:spPr>
          <a:xfrm>
            <a:off x="634575" y="99600"/>
            <a:ext cx="8055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Forest Cover Type Prediction</a:t>
            </a:r>
            <a:endParaRPr b="1">
              <a:latin typeface="Roboto"/>
              <a:ea typeface="Roboto"/>
              <a:cs typeface="Roboto"/>
              <a:sym typeface="Roboto"/>
            </a:endParaRPr>
          </a:p>
        </p:txBody>
      </p:sp>
      <p:pic>
        <p:nvPicPr>
          <p:cNvPr id="349" name="Google Shape;349;p56"/>
          <p:cNvPicPr preferRelativeResize="0"/>
          <p:nvPr/>
        </p:nvPicPr>
        <p:blipFill>
          <a:blip r:embed="rId4">
            <a:alphaModFix/>
          </a:blip>
          <a:stretch>
            <a:fillRect/>
          </a:stretch>
        </p:blipFill>
        <p:spPr>
          <a:xfrm>
            <a:off x="430800" y="824700"/>
            <a:ext cx="8344974" cy="3465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3" name="Shape 353"/>
        <p:cNvGrpSpPr/>
        <p:nvPr/>
      </p:nvGrpSpPr>
      <p:grpSpPr>
        <a:xfrm>
          <a:off x="0" y="0"/>
          <a:ext cx="0" cy="0"/>
          <a:chOff x="0" y="0"/>
          <a:chExt cx="0" cy="0"/>
        </a:xfrm>
      </p:grpSpPr>
      <p:sp>
        <p:nvSpPr>
          <p:cNvPr id="354" name="Google Shape;354;p57"/>
          <p:cNvSpPr txBox="1"/>
          <p:nvPr>
            <p:ph type="title"/>
          </p:nvPr>
        </p:nvSpPr>
        <p:spPr>
          <a:xfrm>
            <a:off x="634575" y="99600"/>
            <a:ext cx="8055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Forest Cover Type Prediction</a:t>
            </a:r>
            <a:endParaRPr b="1">
              <a:latin typeface="Roboto"/>
              <a:ea typeface="Roboto"/>
              <a:cs typeface="Roboto"/>
              <a:sym typeface="Roboto"/>
            </a:endParaRPr>
          </a:p>
        </p:txBody>
      </p:sp>
      <p:pic>
        <p:nvPicPr>
          <p:cNvPr id="355" name="Google Shape;355;p57"/>
          <p:cNvPicPr preferRelativeResize="0"/>
          <p:nvPr/>
        </p:nvPicPr>
        <p:blipFill>
          <a:blip r:embed="rId4">
            <a:alphaModFix/>
          </a:blip>
          <a:stretch>
            <a:fillRect/>
          </a:stretch>
        </p:blipFill>
        <p:spPr>
          <a:xfrm>
            <a:off x="495675" y="612575"/>
            <a:ext cx="7603649" cy="3801825"/>
          </a:xfrm>
          <a:prstGeom prst="rect">
            <a:avLst/>
          </a:prstGeom>
          <a:noFill/>
          <a:ln>
            <a:noFill/>
          </a:ln>
        </p:spPr>
      </p:pic>
      <p:sp>
        <p:nvSpPr>
          <p:cNvPr id="356" name="Google Shape;356;p57"/>
          <p:cNvSpPr txBox="1"/>
          <p:nvPr/>
        </p:nvSpPr>
        <p:spPr>
          <a:xfrm>
            <a:off x="495675" y="4348100"/>
            <a:ext cx="667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https://www.kaggle.com/competitions/forest-cover-type-prediction/data</a:t>
            </a:r>
            <a:r>
              <a:rPr lang="en"/>
              <a:t>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0" name="Shape 360"/>
        <p:cNvGrpSpPr/>
        <p:nvPr/>
      </p:nvGrpSpPr>
      <p:grpSpPr>
        <a:xfrm>
          <a:off x="0" y="0"/>
          <a:ext cx="0" cy="0"/>
          <a:chOff x="0" y="0"/>
          <a:chExt cx="0" cy="0"/>
        </a:xfrm>
      </p:grpSpPr>
      <p:sp>
        <p:nvSpPr>
          <p:cNvPr id="361" name="Google Shape;361;p58"/>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Introduction to Github</a:t>
            </a:r>
            <a:endParaRPr b="1">
              <a:latin typeface="Roboto"/>
              <a:ea typeface="Roboto"/>
              <a:cs typeface="Roboto"/>
              <a:sym typeface="Roboto"/>
            </a:endParaRPr>
          </a:p>
        </p:txBody>
      </p:sp>
      <p:sp>
        <p:nvSpPr>
          <p:cNvPr id="362" name="Google Shape;362;p58"/>
          <p:cNvSpPr txBox="1"/>
          <p:nvPr>
            <p:ph idx="1" type="subTitle"/>
          </p:nvPr>
        </p:nvSpPr>
        <p:spPr>
          <a:xfrm>
            <a:off x="386050" y="4136125"/>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B7</a:t>
            </a:r>
            <a:endParaRPr b="1">
              <a:solidFill>
                <a:schemeClr val="dk1"/>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6" name="Shape 366"/>
        <p:cNvGrpSpPr/>
        <p:nvPr/>
      </p:nvGrpSpPr>
      <p:grpSpPr>
        <a:xfrm>
          <a:off x="0" y="0"/>
          <a:ext cx="0" cy="0"/>
          <a:chOff x="0" y="0"/>
          <a:chExt cx="0" cy="0"/>
        </a:xfrm>
      </p:grpSpPr>
      <p:sp>
        <p:nvSpPr>
          <p:cNvPr id="367" name="Google Shape;367;p59"/>
          <p:cNvSpPr txBox="1"/>
          <p:nvPr>
            <p:ph type="title"/>
          </p:nvPr>
        </p:nvSpPr>
        <p:spPr>
          <a:xfrm>
            <a:off x="634575" y="99600"/>
            <a:ext cx="8055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Github Hello World</a:t>
            </a:r>
            <a:endParaRPr b="1">
              <a:latin typeface="Roboto"/>
              <a:ea typeface="Roboto"/>
              <a:cs typeface="Roboto"/>
              <a:sym typeface="Roboto"/>
            </a:endParaRPr>
          </a:p>
        </p:txBody>
      </p:sp>
      <p:sp>
        <p:nvSpPr>
          <p:cNvPr id="368" name="Google Shape;368;p59"/>
          <p:cNvSpPr txBox="1"/>
          <p:nvPr/>
        </p:nvSpPr>
        <p:spPr>
          <a:xfrm>
            <a:off x="724875" y="4416825"/>
            <a:ext cx="78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https://docs.github.com/en/get-started/quickstart/hello-world</a:t>
            </a:r>
            <a:r>
              <a:rPr lang="en"/>
              <a:t> </a:t>
            </a:r>
            <a:endParaRPr/>
          </a:p>
        </p:txBody>
      </p:sp>
      <p:pic>
        <p:nvPicPr>
          <p:cNvPr id="369" name="Google Shape;369;p59"/>
          <p:cNvPicPr preferRelativeResize="0"/>
          <p:nvPr/>
        </p:nvPicPr>
        <p:blipFill>
          <a:blip r:embed="rId5">
            <a:alphaModFix/>
          </a:blip>
          <a:stretch>
            <a:fillRect/>
          </a:stretch>
        </p:blipFill>
        <p:spPr>
          <a:xfrm>
            <a:off x="634575" y="777600"/>
            <a:ext cx="6505575" cy="619125"/>
          </a:xfrm>
          <a:prstGeom prst="rect">
            <a:avLst/>
          </a:prstGeom>
          <a:noFill/>
          <a:ln>
            <a:noFill/>
          </a:ln>
        </p:spPr>
      </p:pic>
      <p:pic>
        <p:nvPicPr>
          <p:cNvPr id="370" name="Google Shape;370;p59"/>
          <p:cNvPicPr preferRelativeResize="0"/>
          <p:nvPr/>
        </p:nvPicPr>
        <p:blipFill>
          <a:blip r:embed="rId6">
            <a:alphaModFix/>
          </a:blip>
          <a:stretch>
            <a:fillRect/>
          </a:stretch>
        </p:blipFill>
        <p:spPr>
          <a:xfrm>
            <a:off x="2140125" y="1449375"/>
            <a:ext cx="3386985" cy="29148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4" name="Shape 374"/>
        <p:cNvGrpSpPr/>
        <p:nvPr/>
      </p:nvGrpSpPr>
      <p:grpSpPr>
        <a:xfrm>
          <a:off x="0" y="0"/>
          <a:ext cx="0" cy="0"/>
          <a:chOff x="0" y="0"/>
          <a:chExt cx="0" cy="0"/>
        </a:xfrm>
      </p:grpSpPr>
      <p:sp>
        <p:nvSpPr>
          <p:cNvPr id="375" name="Google Shape;375;p60"/>
          <p:cNvSpPr txBox="1"/>
          <p:nvPr>
            <p:ph type="title"/>
          </p:nvPr>
        </p:nvSpPr>
        <p:spPr>
          <a:xfrm>
            <a:off x="634575" y="99600"/>
            <a:ext cx="8055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Github Hello World</a:t>
            </a:r>
            <a:endParaRPr b="1">
              <a:latin typeface="Roboto"/>
              <a:ea typeface="Roboto"/>
              <a:cs typeface="Roboto"/>
              <a:sym typeface="Roboto"/>
            </a:endParaRPr>
          </a:p>
        </p:txBody>
      </p:sp>
      <p:pic>
        <p:nvPicPr>
          <p:cNvPr id="376" name="Google Shape;376;p60"/>
          <p:cNvPicPr preferRelativeResize="0"/>
          <p:nvPr/>
        </p:nvPicPr>
        <p:blipFill>
          <a:blip r:embed="rId4">
            <a:alphaModFix/>
          </a:blip>
          <a:stretch>
            <a:fillRect/>
          </a:stretch>
        </p:blipFill>
        <p:spPr>
          <a:xfrm>
            <a:off x="1989325" y="733200"/>
            <a:ext cx="5075900" cy="1595075"/>
          </a:xfrm>
          <a:prstGeom prst="rect">
            <a:avLst/>
          </a:prstGeom>
          <a:noFill/>
          <a:ln>
            <a:noFill/>
          </a:ln>
        </p:spPr>
      </p:pic>
      <p:pic>
        <p:nvPicPr>
          <p:cNvPr id="377" name="Google Shape;377;p60"/>
          <p:cNvPicPr preferRelativeResize="0"/>
          <p:nvPr/>
        </p:nvPicPr>
        <p:blipFill>
          <a:blip r:embed="rId5">
            <a:alphaModFix/>
          </a:blip>
          <a:stretch>
            <a:fillRect/>
          </a:stretch>
        </p:blipFill>
        <p:spPr>
          <a:xfrm>
            <a:off x="1892400" y="2257325"/>
            <a:ext cx="5359199" cy="26207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1" name="Shape 381"/>
        <p:cNvGrpSpPr/>
        <p:nvPr/>
      </p:nvGrpSpPr>
      <p:grpSpPr>
        <a:xfrm>
          <a:off x="0" y="0"/>
          <a:ext cx="0" cy="0"/>
          <a:chOff x="0" y="0"/>
          <a:chExt cx="0" cy="0"/>
        </a:xfrm>
      </p:grpSpPr>
      <p:sp>
        <p:nvSpPr>
          <p:cNvPr id="382" name="Google Shape;382;p61"/>
          <p:cNvSpPr txBox="1"/>
          <p:nvPr>
            <p:ph type="title"/>
          </p:nvPr>
        </p:nvSpPr>
        <p:spPr>
          <a:xfrm>
            <a:off x="634575" y="99600"/>
            <a:ext cx="8055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Github Hello World</a:t>
            </a:r>
            <a:endParaRPr b="1">
              <a:latin typeface="Roboto"/>
              <a:ea typeface="Roboto"/>
              <a:cs typeface="Roboto"/>
              <a:sym typeface="Roboto"/>
            </a:endParaRPr>
          </a:p>
        </p:txBody>
      </p:sp>
      <p:pic>
        <p:nvPicPr>
          <p:cNvPr id="383" name="Google Shape;383;p61"/>
          <p:cNvPicPr preferRelativeResize="0"/>
          <p:nvPr/>
        </p:nvPicPr>
        <p:blipFill>
          <a:blip r:embed="rId4">
            <a:alphaModFix/>
          </a:blip>
          <a:stretch>
            <a:fillRect/>
          </a:stretch>
        </p:blipFill>
        <p:spPr>
          <a:xfrm>
            <a:off x="2392750" y="672300"/>
            <a:ext cx="3984551" cy="43516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7" name="Shape 387"/>
        <p:cNvGrpSpPr/>
        <p:nvPr/>
      </p:nvGrpSpPr>
      <p:grpSpPr>
        <a:xfrm>
          <a:off x="0" y="0"/>
          <a:ext cx="0" cy="0"/>
          <a:chOff x="0" y="0"/>
          <a:chExt cx="0" cy="0"/>
        </a:xfrm>
      </p:grpSpPr>
      <p:sp>
        <p:nvSpPr>
          <p:cNvPr id="388" name="Google Shape;388;p62"/>
          <p:cNvSpPr txBox="1"/>
          <p:nvPr>
            <p:ph type="title"/>
          </p:nvPr>
        </p:nvSpPr>
        <p:spPr>
          <a:xfrm>
            <a:off x="634575" y="99600"/>
            <a:ext cx="8055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Github Hello World</a:t>
            </a:r>
            <a:endParaRPr b="1">
              <a:latin typeface="Roboto"/>
              <a:ea typeface="Roboto"/>
              <a:cs typeface="Roboto"/>
              <a:sym typeface="Roboto"/>
            </a:endParaRPr>
          </a:p>
        </p:txBody>
      </p:sp>
      <p:pic>
        <p:nvPicPr>
          <p:cNvPr id="389" name="Google Shape;389;p62"/>
          <p:cNvPicPr preferRelativeResize="0"/>
          <p:nvPr/>
        </p:nvPicPr>
        <p:blipFill>
          <a:blip r:embed="rId4">
            <a:alphaModFix/>
          </a:blip>
          <a:stretch>
            <a:fillRect/>
          </a:stretch>
        </p:blipFill>
        <p:spPr>
          <a:xfrm>
            <a:off x="293700" y="918900"/>
            <a:ext cx="4604875" cy="2520900"/>
          </a:xfrm>
          <a:prstGeom prst="rect">
            <a:avLst/>
          </a:prstGeom>
          <a:noFill/>
          <a:ln>
            <a:noFill/>
          </a:ln>
        </p:spPr>
      </p:pic>
      <p:pic>
        <p:nvPicPr>
          <p:cNvPr id="390" name="Google Shape;390;p62"/>
          <p:cNvPicPr preferRelativeResize="0"/>
          <p:nvPr/>
        </p:nvPicPr>
        <p:blipFill>
          <a:blip r:embed="rId5">
            <a:alphaModFix/>
          </a:blip>
          <a:stretch>
            <a:fillRect/>
          </a:stretch>
        </p:blipFill>
        <p:spPr>
          <a:xfrm>
            <a:off x="4898575" y="1977643"/>
            <a:ext cx="4102425" cy="281728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 name="Shape 82"/>
        <p:cNvGrpSpPr/>
        <p:nvPr/>
      </p:nvGrpSpPr>
      <p:grpSpPr>
        <a:xfrm>
          <a:off x="0" y="0"/>
          <a:ext cx="0" cy="0"/>
          <a:chOff x="0" y="0"/>
          <a:chExt cx="0" cy="0"/>
        </a:xfrm>
      </p:grpSpPr>
      <p:sp>
        <p:nvSpPr>
          <p:cNvPr id="83" name="Google Shape;83;p18"/>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K-Means Clustering Hands-On Activity</a:t>
            </a:r>
            <a:endParaRPr b="1">
              <a:latin typeface="Roboto"/>
              <a:ea typeface="Roboto"/>
              <a:cs typeface="Roboto"/>
              <a:sym typeface="Roboto"/>
            </a:endParaRPr>
          </a:p>
        </p:txBody>
      </p:sp>
      <p:sp>
        <p:nvSpPr>
          <p:cNvPr id="84" name="Google Shape;84;p18"/>
          <p:cNvSpPr txBox="1"/>
          <p:nvPr>
            <p:ph idx="1" type="subTitle"/>
          </p:nvPr>
        </p:nvSpPr>
        <p:spPr>
          <a:xfrm>
            <a:off x="386025" y="41857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B7</a:t>
            </a:r>
            <a:endParaRPr b="1">
              <a:solidFill>
                <a:schemeClr val="dk1"/>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4" name="Shape 394"/>
        <p:cNvGrpSpPr/>
        <p:nvPr/>
      </p:nvGrpSpPr>
      <p:grpSpPr>
        <a:xfrm>
          <a:off x="0" y="0"/>
          <a:ext cx="0" cy="0"/>
          <a:chOff x="0" y="0"/>
          <a:chExt cx="0" cy="0"/>
        </a:xfrm>
      </p:grpSpPr>
      <p:sp>
        <p:nvSpPr>
          <p:cNvPr id="395" name="Google Shape;395;p63"/>
          <p:cNvSpPr txBox="1"/>
          <p:nvPr>
            <p:ph type="title"/>
          </p:nvPr>
        </p:nvSpPr>
        <p:spPr>
          <a:xfrm>
            <a:off x="634575" y="99600"/>
            <a:ext cx="8055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Github Hello World</a:t>
            </a:r>
            <a:endParaRPr b="1">
              <a:latin typeface="Roboto"/>
              <a:ea typeface="Roboto"/>
              <a:cs typeface="Roboto"/>
              <a:sym typeface="Roboto"/>
            </a:endParaRPr>
          </a:p>
        </p:txBody>
      </p:sp>
      <p:pic>
        <p:nvPicPr>
          <p:cNvPr id="396" name="Google Shape;396;p63"/>
          <p:cNvPicPr preferRelativeResize="0"/>
          <p:nvPr/>
        </p:nvPicPr>
        <p:blipFill>
          <a:blip r:embed="rId4">
            <a:alphaModFix/>
          </a:blip>
          <a:stretch>
            <a:fillRect/>
          </a:stretch>
        </p:blipFill>
        <p:spPr>
          <a:xfrm>
            <a:off x="1859775" y="573725"/>
            <a:ext cx="5424426" cy="45303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64"/>
          <p:cNvSpPr txBox="1"/>
          <p:nvPr>
            <p:ph type="title"/>
          </p:nvPr>
        </p:nvSpPr>
        <p:spPr>
          <a:xfrm>
            <a:off x="634575" y="99600"/>
            <a:ext cx="8055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Github Hello World</a:t>
            </a:r>
            <a:endParaRPr b="1">
              <a:latin typeface="Roboto"/>
              <a:ea typeface="Roboto"/>
              <a:cs typeface="Roboto"/>
              <a:sym typeface="Roboto"/>
            </a:endParaRPr>
          </a:p>
        </p:txBody>
      </p:sp>
      <p:pic>
        <p:nvPicPr>
          <p:cNvPr id="402" name="Google Shape;402;p64"/>
          <p:cNvPicPr preferRelativeResize="0"/>
          <p:nvPr/>
        </p:nvPicPr>
        <p:blipFill>
          <a:blip r:embed="rId4">
            <a:alphaModFix/>
          </a:blip>
          <a:stretch>
            <a:fillRect/>
          </a:stretch>
        </p:blipFill>
        <p:spPr>
          <a:xfrm>
            <a:off x="435025" y="560050"/>
            <a:ext cx="3578051" cy="4487551"/>
          </a:xfrm>
          <a:prstGeom prst="rect">
            <a:avLst/>
          </a:prstGeom>
          <a:noFill/>
          <a:ln>
            <a:noFill/>
          </a:ln>
        </p:spPr>
      </p:pic>
      <p:pic>
        <p:nvPicPr>
          <p:cNvPr id="403" name="Google Shape;403;p64"/>
          <p:cNvPicPr preferRelativeResize="0"/>
          <p:nvPr/>
        </p:nvPicPr>
        <p:blipFill>
          <a:blip r:embed="rId5">
            <a:alphaModFix/>
          </a:blip>
          <a:stretch>
            <a:fillRect/>
          </a:stretch>
        </p:blipFill>
        <p:spPr>
          <a:xfrm>
            <a:off x="3911126" y="862375"/>
            <a:ext cx="4826124" cy="358571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7" name="Shape 407"/>
        <p:cNvGrpSpPr/>
        <p:nvPr/>
      </p:nvGrpSpPr>
      <p:grpSpPr>
        <a:xfrm>
          <a:off x="0" y="0"/>
          <a:ext cx="0" cy="0"/>
          <a:chOff x="0" y="0"/>
          <a:chExt cx="0" cy="0"/>
        </a:xfrm>
      </p:grpSpPr>
      <p:sp>
        <p:nvSpPr>
          <p:cNvPr id="408" name="Google Shape;408;p65"/>
          <p:cNvSpPr txBox="1"/>
          <p:nvPr>
            <p:ph type="title"/>
          </p:nvPr>
        </p:nvSpPr>
        <p:spPr>
          <a:xfrm>
            <a:off x="634575" y="99600"/>
            <a:ext cx="8055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Github Hello World</a:t>
            </a:r>
            <a:endParaRPr b="1">
              <a:latin typeface="Roboto"/>
              <a:ea typeface="Roboto"/>
              <a:cs typeface="Roboto"/>
              <a:sym typeface="Roboto"/>
            </a:endParaRPr>
          </a:p>
        </p:txBody>
      </p:sp>
      <p:pic>
        <p:nvPicPr>
          <p:cNvPr id="409" name="Google Shape;409;p65"/>
          <p:cNvPicPr preferRelativeResize="0"/>
          <p:nvPr/>
        </p:nvPicPr>
        <p:blipFill>
          <a:blip r:embed="rId4">
            <a:alphaModFix/>
          </a:blip>
          <a:stretch>
            <a:fillRect/>
          </a:stretch>
        </p:blipFill>
        <p:spPr>
          <a:xfrm>
            <a:off x="161800" y="672300"/>
            <a:ext cx="4953243" cy="4166400"/>
          </a:xfrm>
          <a:prstGeom prst="rect">
            <a:avLst/>
          </a:prstGeom>
          <a:noFill/>
          <a:ln>
            <a:noFill/>
          </a:ln>
        </p:spPr>
      </p:pic>
      <p:pic>
        <p:nvPicPr>
          <p:cNvPr id="410" name="Google Shape;410;p65"/>
          <p:cNvPicPr preferRelativeResize="0"/>
          <p:nvPr/>
        </p:nvPicPr>
        <p:blipFill>
          <a:blip r:embed="rId5">
            <a:alphaModFix/>
          </a:blip>
          <a:stretch>
            <a:fillRect/>
          </a:stretch>
        </p:blipFill>
        <p:spPr>
          <a:xfrm>
            <a:off x="5258018" y="862375"/>
            <a:ext cx="3724157" cy="2558774"/>
          </a:xfrm>
          <a:prstGeom prst="rect">
            <a:avLst/>
          </a:prstGeom>
          <a:noFill/>
          <a:ln>
            <a:noFill/>
          </a:ln>
        </p:spPr>
      </p:pic>
      <p:pic>
        <p:nvPicPr>
          <p:cNvPr id="411" name="Google Shape;411;p65"/>
          <p:cNvPicPr preferRelativeResize="0"/>
          <p:nvPr/>
        </p:nvPicPr>
        <p:blipFill>
          <a:blip r:embed="rId6">
            <a:alphaModFix/>
          </a:blip>
          <a:stretch>
            <a:fillRect/>
          </a:stretch>
        </p:blipFill>
        <p:spPr>
          <a:xfrm>
            <a:off x="5188912" y="3751224"/>
            <a:ext cx="3862375" cy="10874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5" name="Shape 415"/>
        <p:cNvGrpSpPr/>
        <p:nvPr/>
      </p:nvGrpSpPr>
      <p:grpSpPr>
        <a:xfrm>
          <a:off x="0" y="0"/>
          <a:ext cx="0" cy="0"/>
          <a:chOff x="0" y="0"/>
          <a:chExt cx="0" cy="0"/>
        </a:xfrm>
      </p:grpSpPr>
      <p:sp>
        <p:nvSpPr>
          <p:cNvPr id="416" name="Google Shape;416;p66"/>
          <p:cNvSpPr txBox="1"/>
          <p:nvPr>
            <p:ph type="title"/>
          </p:nvPr>
        </p:nvSpPr>
        <p:spPr>
          <a:xfrm>
            <a:off x="634575" y="99600"/>
            <a:ext cx="8055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Github Hello World</a:t>
            </a:r>
            <a:endParaRPr b="1">
              <a:latin typeface="Roboto"/>
              <a:ea typeface="Roboto"/>
              <a:cs typeface="Roboto"/>
              <a:sym typeface="Roboto"/>
            </a:endParaRPr>
          </a:p>
        </p:txBody>
      </p:sp>
      <p:pic>
        <p:nvPicPr>
          <p:cNvPr id="417" name="Google Shape;417;p66"/>
          <p:cNvPicPr preferRelativeResize="0"/>
          <p:nvPr/>
        </p:nvPicPr>
        <p:blipFill>
          <a:blip r:embed="rId4">
            <a:alphaModFix/>
          </a:blip>
          <a:stretch>
            <a:fillRect/>
          </a:stretch>
        </p:blipFill>
        <p:spPr>
          <a:xfrm>
            <a:off x="1448002" y="991075"/>
            <a:ext cx="6247998" cy="31613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1" name="Shape 421"/>
        <p:cNvGrpSpPr/>
        <p:nvPr/>
      </p:nvGrpSpPr>
      <p:grpSpPr>
        <a:xfrm>
          <a:off x="0" y="0"/>
          <a:ext cx="0" cy="0"/>
          <a:chOff x="0" y="0"/>
          <a:chExt cx="0" cy="0"/>
        </a:xfrm>
      </p:grpSpPr>
      <p:sp>
        <p:nvSpPr>
          <p:cNvPr id="422" name="Google Shape;422;p67"/>
          <p:cNvSpPr txBox="1"/>
          <p:nvPr>
            <p:ph type="title"/>
          </p:nvPr>
        </p:nvSpPr>
        <p:spPr>
          <a:xfrm>
            <a:off x="634575" y="99600"/>
            <a:ext cx="8055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Github Hello World</a:t>
            </a:r>
            <a:endParaRPr b="1">
              <a:latin typeface="Roboto"/>
              <a:ea typeface="Roboto"/>
              <a:cs typeface="Roboto"/>
              <a:sym typeface="Roboto"/>
            </a:endParaRPr>
          </a:p>
        </p:txBody>
      </p:sp>
      <p:pic>
        <p:nvPicPr>
          <p:cNvPr id="423" name="Google Shape;423;p67"/>
          <p:cNvPicPr preferRelativeResize="0"/>
          <p:nvPr/>
        </p:nvPicPr>
        <p:blipFill>
          <a:blip r:embed="rId4">
            <a:alphaModFix/>
          </a:blip>
          <a:stretch>
            <a:fillRect/>
          </a:stretch>
        </p:blipFill>
        <p:spPr>
          <a:xfrm>
            <a:off x="246600" y="815275"/>
            <a:ext cx="3616874" cy="4166399"/>
          </a:xfrm>
          <a:prstGeom prst="rect">
            <a:avLst/>
          </a:prstGeom>
          <a:noFill/>
          <a:ln>
            <a:noFill/>
          </a:ln>
        </p:spPr>
      </p:pic>
      <p:pic>
        <p:nvPicPr>
          <p:cNvPr id="424" name="Google Shape;424;p67"/>
          <p:cNvPicPr preferRelativeResize="0"/>
          <p:nvPr/>
        </p:nvPicPr>
        <p:blipFill>
          <a:blip r:embed="rId5">
            <a:alphaModFix/>
          </a:blip>
          <a:stretch>
            <a:fillRect/>
          </a:stretch>
        </p:blipFill>
        <p:spPr>
          <a:xfrm>
            <a:off x="4015874" y="824700"/>
            <a:ext cx="4848225" cy="828675"/>
          </a:xfrm>
          <a:prstGeom prst="rect">
            <a:avLst/>
          </a:prstGeom>
          <a:noFill/>
          <a:ln>
            <a:noFill/>
          </a:ln>
        </p:spPr>
      </p:pic>
      <p:pic>
        <p:nvPicPr>
          <p:cNvPr id="425" name="Google Shape;425;p67"/>
          <p:cNvPicPr preferRelativeResize="0"/>
          <p:nvPr/>
        </p:nvPicPr>
        <p:blipFill>
          <a:blip r:embed="rId6">
            <a:alphaModFix/>
          </a:blip>
          <a:stretch>
            <a:fillRect/>
          </a:stretch>
        </p:blipFill>
        <p:spPr>
          <a:xfrm>
            <a:off x="4042438" y="1868800"/>
            <a:ext cx="4795100" cy="1156000"/>
          </a:xfrm>
          <a:prstGeom prst="rect">
            <a:avLst/>
          </a:prstGeom>
          <a:noFill/>
          <a:ln>
            <a:noFill/>
          </a:ln>
        </p:spPr>
      </p:pic>
      <p:pic>
        <p:nvPicPr>
          <p:cNvPr id="426" name="Google Shape;426;p67"/>
          <p:cNvPicPr preferRelativeResize="0"/>
          <p:nvPr/>
        </p:nvPicPr>
        <p:blipFill>
          <a:blip r:embed="rId7">
            <a:alphaModFix/>
          </a:blip>
          <a:stretch>
            <a:fillRect/>
          </a:stretch>
        </p:blipFill>
        <p:spPr>
          <a:xfrm>
            <a:off x="3874353" y="3109696"/>
            <a:ext cx="5131280" cy="1324400"/>
          </a:xfrm>
          <a:prstGeom prst="rect">
            <a:avLst/>
          </a:prstGeom>
          <a:noFill/>
          <a:ln>
            <a:noFill/>
          </a:ln>
        </p:spPr>
      </p:pic>
      <p:pic>
        <p:nvPicPr>
          <p:cNvPr id="427" name="Google Shape;427;p67"/>
          <p:cNvPicPr preferRelativeResize="0"/>
          <p:nvPr/>
        </p:nvPicPr>
        <p:blipFill>
          <a:blip r:embed="rId8">
            <a:alphaModFix/>
          </a:blip>
          <a:stretch>
            <a:fillRect/>
          </a:stretch>
        </p:blipFill>
        <p:spPr>
          <a:xfrm>
            <a:off x="4015874" y="4586496"/>
            <a:ext cx="4505325" cy="2476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1" name="Shape 431"/>
        <p:cNvGrpSpPr/>
        <p:nvPr/>
      </p:nvGrpSpPr>
      <p:grpSpPr>
        <a:xfrm>
          <a:off x="0" y="0"/>
          <a:ext cx="0" cy="0"/>
          <a:chOff x="0" y="0"/>
          <a:chExt cx="0" cy="0"/>
        </a:xfrm>
      </p:grpSpPr>
      <p:sp>
        <p:nvSpPr>
          <p:cNvPr id="432" name="Google Shape;432;p68"/>
          <p:cNvSpPr txBox="1"/>
          <p:nvPr>
            <p:ph type="title"/>
          </p:nvPr>
        </p:nvSpPr>
        <p:spPr>
          <a:xfrm>
            <a:off x="634575" y="99600"/>
            <a:ext cx="8055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Github Hello World</a:t>
            </a:r>
            <a:endParaRPr b="1">
              <a:latin typeface="Roboto"/>
              <a:ea typeface="Roboto"/>
              <a:cs typeface="Roboto"/>
              <a:sym typeface="Roboto"/>
            </a:endParaRPr>
          </a:p>
        </p:txBody>
      </p:sp>
      <p:pic>
        <p:nvPicPr>
          <p:cNvPr id="433" name="Google Shape;433;p68"/>
          <p:cNvPicPr preferRelativeResize="0"/>
          <p:nvPr/>
        </p:nvPicPr>
        <p:blipFill>
          <a:blip r:embed="rId4">
            <a:alphaModFix/>
          </a:blip>
          <a:stretch>
            <a:fillRect/>
          </a:stretch>
        </p:blipFill>
        <p:spPr>
          <a:xfrm>
            <a:off x="218325" y="824700"/>
            <a:ext cx="4699076" cy="1443725"/>
          </a:xfrm>
          <a:prstGeom prst="rect">
            <a:avLst/>
          </a:prstGeom>
          <a:noFill/>
          <a:ln>
            <a:noFill/>
          </a:ln>
        </p:spPr>
      </p:pic>
      <p:pic>
        <p:nvPicPr>
          <p:cNvPr id="434" name="Google Shape;434;p68"/>
          <p:cNvPicPr preferRelativeResize="0"/>
          <p:nvPr/>
        </p:nvPicPr>
        <p:blipFill>
          <a:blip r:embed="rId5">
            <a:alphaModFix/>
          </a:blip>
          <a:stretch>
            <a:fillRect/>
          </a:stretch>
        </p:blipFill>
        <p:spPr>
          <a:xfrm>
            <a:off x="709925" y="2219796"/>
            <a:ext cx="3421050" cy="2679429"/>
          </a:xfrm>
          <a:prstGeom prst="rect">
            <a:avLst/>
          </a:prstGeom>
          <a:noFill/>
          <a:ln>
            <a:noFill/>
          </a:ln>
        </p:spPr>
      </p:pic>
      <p:pic>
        <p:nvPicPr>
          <p:cNvPr id="435" name="Google Shape;435;p68"/>
          <p:cNvPicPr preferRelativeResize="0"/>
          <p:nvPr/>
        </p:nvPicPr>
        <p:blipFill>
          <a:blip r:embed="rId6">
            <a:alphaModFix/>
          </a:blip>
          <a:stretch>
            <a:fillRect/>
          </a:stretch>
        </p:blipFill>
        <p:spPr>
          <a:xfrm>
            <a:off x="5652225" y="584298"/>
            <a:ext cx="2924900" cy="1483100"/>
          </a:xfrm>
          <a:prstGeom prst="rect">
            <a:avLst/>
          </a:prstGeom>
          <a:noFill/>
          <a:ln>
            <a:noFill/>
          </a:ln>
        </p:spPr>
      </p:pic>
      <p:pic>
        <p:nvPicPr>
          <p:cNvPr id="436" name="Google Shape;436;p68"/>
          <p:cNvPicPr preferRelativeResize="0"/>
          <p:nvPr/>
        </p:nvPicPr>
        <p:blipFill>
          <a:blip r:embed="rId7">
            <a:alphaModFix/>
          </a:blip>
          <a:stretch>
            <a:fillRect/>
          </a:stretch>
        </p:blipFill>
        <p:spPr>
          <a:xfrm>
            <a:off x="5069801" y="2219798"/>
            <a:ext cx="3784655" cy="277130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0" name="Shape 440"/>
        <p:cNvGrpSpPr/>
        <p:nvPr/>
      </p:nvGrpSpPr>
      <p:grpSpPr>
        <a:xfrm>
          <a:off x="0" y="0"/>
          <a:ext cx="0" cy="0"/>
          <a:chOff x="0" y="0"/>
          <a:chExt cx="0" cy="0"/>
        </a:xfrm>
      </p:grpSpPr>
      <p:sp>
        <p:nvSpPr>
          <p:cNvPr id="441" name="Google Shape;441;p69"/>
          <p:cNvSpPr txBox="1"/>
          <p:nvPr>
            <p:ph type="title"/>
          </p:nvPr>
        </p:nvSpPr>
        <p:spPr>
          <a:xfrm>
            <a:off x="634575" y="99600"/>
            <a:ext cx="8055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Github Hello World</a:t>
            </a:r>
            <a:endParaRPr b="1">
              <a:latin typeface="Roboto"/>
              <a:ea typeface="Roboto"/>
              <a:cs typeface="Roboto"/>
              <a:sym typeface="Roboto"/>
            </a:endParaRPr>
          </a:p>
        </p:txBody>
      </p:sp>
      <p:pic>
        <p:nvPicPr>
          <p:cNvPr id="442" name="Google Shape;442;p69"/>
          <p:cNvPicPr preferRelativeResize="0"/>
          <p:nvPr/>
        </p:nvPicPr>
        <p:blipFill>
          <a:blip r:embed="rId4">
            <a:alphaModFix/>
          </a:blip>
          <a:stretch>
            <a:fillRect/>
          </a:stretch>
        </p:blipFill>
        <p:spPr>
          <a:xfrm>
            <a:off x="152400" y="824700"/>
            <a:ext cx="3838042" cy="4166401"/>
          </a:xfrm>
          <a:prstGeom prst="rect">
            <a:avLst/>
          </a:prstGeom>
          <a:noFill/>
          <a:ln>
            <a:noFill/>
          </a:ln>
        </p:spPr>
      </p:pic>
      <p:pic>
        <p:nvPicPr>
          <p:cNvPr id="443" name="Google Shape;443;p69"/>
          <p:cNvPicPr preferRelativeResize="0"/>
          <p:nvPr/>
        </p:nvPicPr>
        <p:blipFill>
          <a:blip r:embed="rId5">
            <a:alphaModFix/>
          </a:blip>
          <a:stretch>
            <a:fillRect/>
          </a:stretch>
        </p:blipFill>
        <p:spPr>
          <a:xfrm>
            <a:off x="4142842" y="824700"/>
            <a:ext cx="4848757" cy="394736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7" name="Shape 447"/>
        <p:cNvGrpSpPr/>
        <p:nvPr/>
      </p:nvGrpSpPr>
      <p:grpSpPr>
        <a:xfrm>
          <a:off x="0" y="0"/>
          <a:ext cx="0" cy="0"/>
          <a:chOff x="0" y="0"/>
          <a:chExt cx="0" cy="0"/>
        </a:xfrm>
      </p:grpSpPr>
      <p:sp>
        <p:nvSpPr>
          <p:cNvPr id="448" name="Google Shape;448;p70"/>
          <p:cNvSpPr txBox="1"/>
          <p:nvPr>
            <p:ph type="title"/>
          </p:nvPr>
        </p:nvSpPr>
        <p:spPr>
          <a:xfrm>
            <a:off x="634575" y="99600"/>
            <a:ext cx="8055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Github Hello World</a:t>
            </a:r>
            <a:endParaRPr b="1">
              <a:latin typeface="Roboto"/>
              <a:ea typeface="Roboto"/>
              <a:cs typeface="Roboto"/>
              <a:sym typeface="Roboto"/>
            </a:endParaRPr>
          </a:p>
        </p:txBody>
      </p:sp>
      <p:pic>
        <p:nvPicPr>
          <p:cNvPr id="449" name="Google Shape;449;p70"/>
          <p:cNvPicPr preferRelativeResize="0"/>
          <p:nvPr/>
        </p:nvPicPr>
        <p:blipFill>
          <a:blip r:embed="rId4">
            <a:alphaModFix/>
          </a:blip>
          <a:stretch>
            <a:fillRect/>
          </a:stretch>
        </p:blipFill>
        <p:spPr>
          <a:xfrm>
            <a:off x="2081900" y="726175"/>
            <a:ext cx="5078851" cy="423835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3" name="Shape 453"/>
        <p:cNvGrpSpPr/>
        <p:nvPr/>
      </p:nvGrpSpPr>
      <p:grpSpPr>
        <a:xfrm>
          <a:off x="0" y="0"/>
          <a:ext cx="0" cy="0"/>
          <a:chOff x="0" y="0"/>
          <a:chExt cx="0" cy="0"/>
        </a:xfrm>
      </p:grpSpPr>
      <p:sp>
        <p:nvSpPr>
          <p:cNvPr id="454" name="Google Shape;454;p71"/>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Thank you :) </a:t>
            </a:r>
            <a:endParaRPr b="1">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Clustering</a:t>
            </a:r>
            <a:endParaRPr b="1">
              <a:latin typeface="Roboto"/>
              <a:ea typeface="Roboto"/>
              <a:cs typeface="Roboto"/>
              <a:sym typeface="Roboto"/>
            </a:endParaRPr>
          </a:p>
        </p:txBody>
      </p:sp>
      <p:sp>
        <p:nvSpPr>
          <p:cNvPr id="90" name="Google Shape;90;p19"/>
          <p:cNvSpPr txBox="1"/>
          <p:nvPr/>
        </p:nvSpPr>
        <p:spPr>
          <a:xfrm>
            <a:off x="361625" y="728125"/>
            <a:ext cx="3874800" cy="338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Cluster analysis or </a:t>
            </a:r>
            <a:r>
              <a:rPr lang="en" sz="1600" u="sng">
                <a:solidFill>
                  <a:schemeClr val="hlink"/>
                </a:solidFill>
                <a:highlight>
                  <a:srgbClr val="FFFFFF"/>
                </a:highlight>
                <a:latin typeface="Roboto"/>
                <a:ea typeface="Roboto"/>
                <a:cs typeface="Roboto"/>
                <a:sym typeface="Roboto"/>
                <a:hlinkClick r:id="rId4"/>
              </a:rPr>
              <a:t>clustering</a:t>
            </a:r>
            <a:r>
              <a:rPr lang="en" sz="1600">
                <a:solidFill>
                  <a:srgbClr val="3C4043"/>
                </a:solidFill>
                <a:highlight>
                  <a:srgbClr val="FFFFFF"/>
                </a:highlight>
                <a:latin typeface="Roboto"/>
                <a:ea typeface="Roboto"/>
                <a:cs typeface="Roboto"/>
                <a:sym typeface="Roboto"/>
              </a:rPr>
              <a:t> is the task of </a:t>
            </a:r>
            <a:r>
              <a:rPr b="1" lang="en" sz="1600">
                <a:solidFill>
                  <a:srgbClr val="3C4043"/>
                </a:solidFill>
                <a:highlight>
                  <a:srgbClr val="FFFFFF"/>
                </a:highlight>
                <a:latin typeface="Roboto"/>
                <a:ea typeface="Roboto"/>
                <a:cs typeface="Roboto"/>
                <a:sym typeface="Roboto"/>
              </a:rPr>
              <a:t>grouping a set of objects in such a way that objects in the same group (called a cluster) are more similar (in some sense) to each other than to those in other groups (clusters).</a:t>
            </a:r>
            <a:r>
              <a:rPr lang="en" sz="1600">
                <a:solidFill>
                  <a:srgbClr val="3C4043"/>
                </a:solidFill>
                <a:highlight>
                  <a:srgbClr val="FFFFFF"/>
                </a:highlight>
                <a:latin typeface="Roboto"/>
                <a:ea typeface="Roboto"/>
                <a:cs typeface="Roboto"/>
                <a:sym typeface="Roboto"/>
              </a:rPr>
              <a:t> It is a main task of exploratory data m</a:t>
            </a:r>
            <a:r>
              <a:rPr lang="en" sz="1600">
                <a:solidFill>
                  <a:srgbClr val="3C4043"/>
                </a:solidFill>
                <a:highlight>
                  <a:srgbClr val="FFFFFF"/>
                </a:highlight>
                <a:latin typeface="Roboto"/>
                <a:ea typeface="Roboto"/>
                <a:cs typeface="Roboto"/>
                <a:sym typeface="Roboto"/>
              </a:rPr>
              <a:t>ining, and a common technique for statistical data analysis, used in many fields, including pattern recognition, image analysis, information retrieval, bioinformatics, data compression, computer graphics and machine learning.</a:t>
            </a:r>
            <a:endParaRPr sz="1600">
              <a:solidFill>
                <a:srgbClr val="3C4043"/>
              </a:solidFill>
              <a:highlight>
                <a:srgbClr val="FFFFFF"/>
              </a:highlight>
              <a:latin typeface="Roboto"/>
              <a:ea typeface="Roboto"/>
              <a:cs typeface="Roboto"/>
              <a:sym typeface="Roboto"/>
            </a:endParaRPr>
          </a:p>
        </p:txBody>
      </p:sp>
      <p:pic>
        <p:nvPicPr>
          <p:cNvPr id="91" name="Google Shape;91;p19"/>
          <p:cNvPicPr preferRelativeResize="0"/>
          <p:nvPr/>
        </p:nvPicPr>
        <p:blipFill>
          <a:blip r:embed="rId5">
            <a:alphaModFix/>
          </a:blip>
          <a:stretch>
            <a:fillRect/>
          </a:stretch>
        </p:blipFill>
        <p:spPr>
          <a:xfrm>
            <a:off x="4714195" y="564875"/>
            <a:ext cx="4013304" cy="3878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20"/>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Clustering</a:t>
            </a:r>
            <a:endParaRPr b="1">
              <a:latin typeface="Roboto"/>
              <a:ea typeface="Roboto"/>
              <a:cs typeface="Roboto"/>
              <a:sym typeface="Roboto"/>
            </a:endParaRPr>
          </a:p>
        </p:txBody>
      </p:sp>
      <p:sp>
        <p:nvSpPr>
          <p:cNvPr id="97" name="Google Shape;97;p20"/>
          <p:cNvSpPr txBox="1"/>
          <p:nvPr/>
        </p:nvSpPr>
        <p:spPr>
          <a:xfrm>
            <a:off x="361625" y="728125"/>
            <a:ext cx="3422400" cy="18033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Problems solved by Clustering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Simple Clustering Techniques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Choosing Clusters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Advanced Modelling Techniques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p:txBody>
      </p:sp>
      <p:pic>
        <p:nvPicPr>
          <p:cNvPr id="98" name="Google Shape;98;p20"/>
          <p:cNvPicPr preferRelativeResize="0"/>
          <p:nvPr/>
        </p:nvPicPr>
        <p:blipFill>
          <a:blip r:embed="rId4">
            <a:alphaModFix/>
          </a:blip>
          <a:stretch>
            <a:fillRect/>
          </a:stretch>
        </p:blipFill>
        <p:spPr>
          <a:xfrm>
            <a:off x="3826200" y="672291"/>
            <a:ext cx="5158151" cy="3599184"/>
          </a:xfrm>
          <a:prstGeom prst="rect">
            <a:avLst/>
          </a:prstGeom>
          <a:noFill/>
          <a:ln>
            <a:noFill/>
          </a:ln>
        </p:spPr>
      </p:pic>
      <p:sp>
        <p:nvSpPr>
          <p:cNvPr id="99" name="Google Shape;99;p20"/>
          <p:cNvSpPr/>
          <p:nvPr/>
        </p:nvSpPr>
        <p:spPr>
          <a:xfrm>
            <a:off x="5995050" y="2071325"/>
            <a:ext cx="1793100" cy="2110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21"/>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Problems Solved by Clustering</a:t>
            </a:r>
            <a:endParaRPr b="1">
              <a:latin typeface="Roboto"/>
              <a:ea typeface="Roboto"/>
              <a:cs typeface="Roboto"/>
              <a:sym typeface="Roboto"/>
            </a:endParaRPr>
          </a:p>
        </p:txBody>
      </p:sp>
      <p:pic>
        <p:nvPicPr>
          <p:cNvPr id="105" name="Google Shape;105;p21"/>
          <p:cNvPicPr preferRelativeResize="0"/>
          <p:nvPr/>
        </p:nvPicPr>
        <p:blipFill>
          <a:blip r:embed="rId4">
            <a:alphaModFix/>
          </a:blip>
          <a:stretch>
            <a:fillRect/>
          </a:stretch>
        </p:blipFill>
        <p:spPr>
          <a:xfrm>
            <a:off x="748875" y="904925"/>
            <a:ext cx="7646249" cy="3563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22"/>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Problems Solved by Clustering</a:t>
            </a:r>
            <a:endParaRPr b="1">
              <a:latin typeface="Roboto"/>
              <a:ea typeface="Roboto"/>
              <a:cs typeface="Roboto"/>
              <a:sym typeface="Roboto"/>
            </a:endParaRPr>
          </a:p>
        </p:txBody>
      </p:sp>
      <p:sp>
        <p:nvSpPr>
          <p:cNvPr id="111" name="Google Shape;111;p22"/>
          <p:cNvSpPr txBox="1"/>
          <p:nvPr/>
        </p:nvSpPr>
        <p:spPr>
          <a:xfrm>
            <a:off x="361625" y="728125"/>
            <a:ext cx="3422400" cy="15573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Fake news detection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Label-less fraud detection</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Spam filtering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Document analysis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p:txBody>
      </p:sp>
      <p:pic>
        <p:nvPicPr>
          <p:cNvPr id="112" name="Google Shape;112;p22"/>
          <p:cNvPicPr preferRelativeResize="0"/>
          <p:nvPr/>
        </p:nvPicPr>
        <p:blipFill>
          <a:blip r:embed="rId4">
            <a:alphaModFix/>
          </a:blip>
          <a:stretch>
            <a:fillRect/>
          </a:stretch>
        </p:blipFill>
        <p:spPr>
          <a:xfrm>
            <a:off x="1175725" y="1892400"/>
            <a:ext cx="7065624" cy="3042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